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handoutMasterIdLst>
    <p:handoutMasterId r:id="rId126"/>
  </p:handoutMasterIdLst>
  <p:sldIdLst>
    <p:sldId id="256" r:id="rId2"/>
    <p:sldId id="520" r:id="rId3"/>
    <p:sldId id="362" r:id="rId4"/>
    <p:sldId id="521" r:id="rId5"/>
    <p:sldId id="522" r:id="rId6"/>
    <p:sldId id="523" r:id="rId7"/>
    <p:sldId id="524" r:id="rId8"/>
    <p:sldId id="343" r:id="rId9"/>
    <p:sldId id="347" r:id="rId10"/>
    <p:sldId id="392" r:id="rId11"/>
    <p:sldId id="331" r:id="rId12"/>
    <p:sldId id="369" r:id="rId13"/>
    <p:sldId id="344" r:id="rId14"/>
    <p:sldId id="361" r:id="rId15"/>
    <p:sldId id="370" r:id="rId16"/>
    <p:sldId id="381" r:id="rId17"/>
    <p:sldId id="380" r:id="rId18"/>
    <p:sldId id="372" r:id="rId19"/>
    <p:sldId id="526" r:id="rId20"/>
    <p:sldId id="525" r:id="rId21"/>
    <p:sldId id="379" r:id="rId22"/>
    <p:sldId id="382" r:id="rId23"/>
    <p:sldId id="350" r:id="rId24"/>
    <p:sldId id="342" r:id="rId25"/>
    <p:sldId id="389" r:id="rId26"/>
    <p:sldId id="390" r:id="rId27"/>
    <p:sldId id="349" r:id="rId28"/>
    <p:sldId id="383" r:id="rId29"/>
    <p:sldId id="385" r:id="rId30"/>
    <p:sldId id="386" r:id="rId31"/>
    <p:sldId id="387" r:id="rId32"/>
    <p:sldId id="391" r:id="rId33"/>
    <p:sldId id="388" r:id="rId34"/>
    <p:sldId id="348" r:id="rId35"/>
    <p:sldId id="398" r:id="rId36"/>
    <p:sldId id="401" r:id="rId37"/>
    <p:sldId id="409" r:id="rId38"/>
    <p:sldId id="402" r:id="rId39"/>
    <p:sldId id="411" r:id="rId40"/>
    <p:sldId id="412" r:id="rId41"/>
    <p:sldId id="413" r:id="rId42"/>
    <p:sldId id="318" r:id="rId43"/>
    <p:sldId id="472" r:id="rId44"/>
    <p:sldId id="366" r:id="rId45"/>
    <p:sldId id="512" r:id="rId46"/>
    <p:sldId id="510" r:id="rId47"/>
    <p:sldId id="511" r:id="rId48"/>
    <p:sldId id="513" r:id="rId49"/>
    <p:sldId id="529" r:id="rId50"/>
    <p:sldId id="516" r:id="rId51"/>
    <p:sldId id="399" r:id="rId52"/>
    <p:sldId id="471" r:id="rId53"/>
    <p:sldId id="485" r:id="rId54"/>
    <p:sldId id="395" r:id="rId55"/>
    <p:sldId id="393" r:id="rId56"/>
    <p:sldId id="394" r:id="rId57"/>
    <p:sldId id="404" r:id="rId58"/>
    <p:sldId id="400" r:id="rId59"/>
    <p:sldId id="403" r:id="rId60"/>
    <p:sldId id="405" r:id="rId61"/>
    <p:sldId id="374" r:id="rId62"/>
    <p:sldId id="330" r:id="rId63"/>
    <p:sldId id="375" r:id="rId64"/>
    <p:sldId id="310" r:id="rId65"/>
    <p:sldId id="473" r:id="rId66"/>
    <p:sldId id="474" r:id="rId67"/>
    <p:sldId id="475" r:id="rId68"/>
    <p:sldId id="476" r:id="rId69"/>
    <p:sldId id="477" r:id="rId70"/>
    <p:sldId id="478" r:id="rId71"/>
    <p:sldId id="479" r:id="rId72"/>
    <p:sldId id="376" r:id="rId73"/>
    <p:sldId id="467" r:id="rId74"/>
    <p:sldId id="515" r:id="rId75"/>
    <p:sldId id="527" r:id="rId76"/>
    <p:sldId id="341" r:id="rId77"/>
    <p:sldId id="519" r:id="rId78"/>
    <p:sldId id="528" r:id="rId79"/>
    <p:sldId id="482" r:id="rId80"/>
    <p:sldId id="517" r:id="rId81"/>
    <p:sldId id="518" r:id="rId82"/>
    <p:sldId id="509" r:id="rId83"/>
    <p:sldId id="480" r:id="rId84"/>
    <p:sldId id="481" r:id="rId85"/>
    <p:sldId id="508" r:id="rId86"/>
    <p:sldId id="415" r:id="rId87"/>
    <p:sldId id="507" r:id="rId88"/>
    <p:sldId id="486" r:id="rId89"/>
    <p:sldId id="487" r:id="rId90"/>
    <p:sldId id="488" r:id="rId91"/>
    <p:sldId id="458" r:id="rId92"/>
    <p:sldId id="430" r:id="rId93"/>
    <p:sldId id="452" r:id="rId94"/>
    <p:sldId id="483" r:id="rId95"/>
    <p:sldId id="448" r:id="rId96"/>
    <p:sldId id="466" r:id="rId97"/>
    <p:sldId id="410" r:id="rId98"/>
    <p:sldId id="355" r:id="rId99"/>
    <p:sldId id="290" r:id="rId100"/>
    <p:sldId id="294" r:id="rId101"/>
    <p:sldId id="304" r:id="rId102"/>
    <p:sldId id="305" r:id="rId103"/>
    <p:sldId id="287" r:id="rId104"/>
    <p:sldId id="295" r:id="rId105"/>
    <p:sldId id="289" r:id="rId106"/>
    <p:sldId id="296" r:id="rId107"/>
    <p:sldId id="307" r:id="rId108"/>
    <p:sldId id="309" r:id="rId109"/>
    <p:sldId id="407" r:id="rId110"/>
    <p:sldId id="363" r:id="rId111"/>
    <p:sldId id="364" r:id="rId112"/>
    <p:sldId id="365" r:id="rId113"/>
    <p:sldId id="313" r:id="rId114"/>
    <p:sldId id="408" r:id="rId115"/>
    <p:sldId id="327" r:id="rId116"/>
    <p:sldId id="332" r:id="rId117"/>
    <p:sldId id="333" r:id="rId118"/>
    <p:sldId id="311" r:id="rId119"/>
    <p:sldId id="352" r:id="rId120"/>
    <p:sldId id="354" r:id="rId121"/>
    <p:sldId id="368" r:id="rId122"/>
    <p:sldId id="367" r:id="rId123"/>
    <p:sldId id="371" r:id="rId1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FFFF"/>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1596" autoAdjust="0"/>
  </p:normalViewPr>
  <p:slideViewPr>
    <p:cSldViewPr snapToGrid="0">
      <p:cViewPr varScale="1">
        <p:scale>
          <a:sx n="101" d="100"/>
          <a:sy n="101" d="100"/>
        </p:scale>
        <p:origin x="192" y="102"/>
      </p:cViewPr>
      <p:guideLst/>
    </p:cSldViewPr>
  </p:slideViewPr>
  <p:notesTextViewPr>
    <p:cViewPr>
      <p:scale>
        <a:sx n="1" d="1"/>
        <a:sy n="1" d="1"/>
      </p:scale>
      <p:origin x="0" y="0"/>
    </p:cViewPr>
  </p:notesTextViewPr>
  <p:notesViewPr>
    <p:cSldViewPr snapToGrid="0">
      <p:cViewPr varScale="1">
        <p:scale>
          <a:sx n="84" d="100"/>
          <a:sy n="84" d="100"/>
        </p:scale>
        <p:origin x="391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251E60-887E-4FF0-8411-14E4694F24DF}" type="datetimeFigureOut">
              <a:rPr lang="fr-FR" smtClean="0"/>
              <a:t>06/02/2020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913015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24</a:t>
            </a:fld>
            <a:endParaRPr lang="fr-FR"/>
          </a:p>
        </p:txBody>
      </p:sp>
    </p:spTree>
    <p:extLst>
      <p:ext uri="{BB962C8B-B14F-4D97-AF65-F5344CB8AC3E}">
        <p14:creationId xmlns:p14="http://schemas.microsoft.com/office/powerpoint/2010/main" val="369399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34</a:t>
            </a:fld>
            <a:endParaRPr lang="fr-FR"/>
          </a:p>
        </p:txBody>
      </p:sp>
    </p:spTree>
    <p:extLst>
      <p:ext uri="{BB962C8B-B14F-4D97-AF65-F5344CB8AC3E}">
        <p14:creationId xmlns:p14="http://schemas.microsoft.com/office/powerpoint/2010/main" val="3572933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3689123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61</a:t>
            </a:fld>
            <a:endParaRPr lang="fr-FR"/>
          </a:p>
        </p:txBody>
      </p:sp>
    </p:spTree>
    <p:extLst>
      <p:ext uri="{BB962C8B-B14F-4D97-AF65-F5344CB8AC3E}">
        <p14:creationId xmlns:p14="http://schemas.microsoft.com/office/powerpoint/2010/main" val="1940822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62</a:t>
            </a:fld>
            <a:endParaRPr lang="fr-FR"/>
          </a:p>
        </p:txBody>
      </p:sp>
    </p:spTree>
    <p:extLst>
      <p:ext uri="{BB962C8B-B14F-4D97-AF65-F5344CB8AC3E}">
        <p14:creationId xmlns:p14="http://schemas.microsoft.com/office/powerpoint/2010/main" val="2910286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63</a:t>
            </a:fld>
            <a:endParaRPr lang="fr-FR"/>
          </a:p>
        </p:txBody>
      </p:sp>
    </p:spTree>
    <p:extLst>
      <p:ext uri="{BB962C8B-B14F-4D97-AF65-F5344CB8AC3E}">
        <p14:creationId xmlns:p14="http://schemas.microsoft.com/office/powerpoint/2010/main" val="2107305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65</a:t>
            </a:fld>
            <a:endParaRPr lang="fr-FR"/>
          </a:p>
        </p:txBody>
      </p:sp>
    </p:spTree>
    <p:extLst>
      <p:ext uri="{BB962C8B-B14F-4D97-AF65-F5344CB8AC3E}">
        <p14:creationId xmlns:p14="http://schemas.microsoft.com/office/powerpoint/2010/main" val="24242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66</a:t>
            </a:fld>
            <a:endParaRPr lang="fr-FR"/>
          </a:p>
        </p:txBody>
      </p:sp>
    </p:spTree>
    <p:extLst>
      <p:ext uri="{BB962C8B-B14F-4D97-AF65-F5344CB8AC3E}">
        <p14:creationId xmlns:p14="http://schemas.microsoft.com/office/powerpoint/2010/main" val="2252909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67</a:t>
            </a:fld>
            <a:endParaRPr lang="fr-FR"/>
          </a:p>
        </p:txBody>
      </p:sp>
    </p:spTree>
    <p:extLst>
      <p:ext uri="{BB962C8B-B14F-4D97-AF65-F5344CB8AC3E}">
        <p14:creationId xmlns:p14="http://schemas.microsoft.com/office/powerpoint/2010/main" val="2713665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68</a:t>
            </a:fld>
            <a:endParaRPr lang="fr-FR"/>
          </a:p>
        </p:txBody>
      </p:sp>
    </p:spTree>
    <p:extLst>
      <p:ext uri="{BB962C8B-B14F-4D97-AF65-F5344CB8AC3E}">
        <p14:creationId xmlns:p14="http://schemas.microsoft.com/office/powerpoint/2010/main" val="8297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42950" indent="-742950">
              <a:buFont typeface="+mj-lt"/>
              <a:buAutoNum type="arabicPeriod"/>
            </a:pPr>
            <a:r>
              <a:rPr lang="fr-FR" sz="1200" dirty="0"/>
              <a:t>Beaucoup de projets échouent</a:t>
            </a:r>
          </a:p>
          <a:p>
            <a:pPr marL="742950" indent="-742950">
              <a:buFont typeface="+mj-lt"/>
              <a:buAutoNum type="arabicPeriod"/>
            </a:pPr>
            <a:r>
              <a:rPr lang="fr-FR" sz="1200" dirty="0"/>
              <a:t>Il faut tout refaire</a:t>
            </a:r>
          </a:p>
          <a:p>
            <a:pPr marL="742950" indent="-742950">
              <a:buFont typeface="+mj-lt"/>
              <a:buAutoNum type="arabicPeriod"/>
            </a:pPr>
            <a:r>
              <a:rPr lang="fr-FR" sz="1200" dirty="0"/>
              <a:t>Plein de méthodes</a:t>
            </a:r>
          </a:p>
          <a:p>
            <a:pPr marL="742950" indent="-742950">
              <a:buFont typeface="+mj-lt"/>
              <a:buAutoNum type="arabicPeriod"/>
            </a:pPr>
            <a:r>
              <a:rPr lang="fr-FR" sz="1200" dirty="0"/>
              <a:t>Pas de mode d’emploi</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a:t>
            </a:fld>
            <a:endParaRPr lang="fr-FR"/>
          </a:p>
        </p:txBody>
      </p:sp>
    </p:spTree>
    <p:extLst>
      <p:ext uri="{BB962C8B-B14F-4D97-AF65-F5344CB8AC3E}">
        <p14:creationId xmlns:p14="http://schemas.microsoft.com/office/powerpoint/2010/main" val="1108662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69</a:t>
            </a:fld>
            <a:endParaRPr lang="fr-FR"/>
          </a:p>
        </p:txBody>
      </p:sp>
    </p:spTree>
    <p:extLst>
      <p:ext uri="{BB962C8B-B14F-4D97-AF65-F5344CB8AC3E}">
        <p14:creationId xmlns:p14="http://schemas.microsoft.com/office/powerpoint/2010/main" val="3293752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70</a:t>
            </a:fld>
            <a:endParaRPr lang="fr-FR"/>
          </a:p>
        </p:txBody>
      </p:sp>
    </p:spTree>
    <p:extLst>
      <p:ext uri="{BB962C8B-B14F-4D97-AF65-F5344CB8AC3E}">
        <p14:creationId xmlns:p14="http://schemas.microsoft.com/office/powerpoint/2010/main" val="3382625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71</a:t>
            </a:fld>
            <a:endParaRPr lang="fr-FR"/>
          </a:p>
        </p:txBody>
      </p:sp>
    </p:spTree>
    <p:extLst>
      <p:ext uri="{BB962C8B-B14F-4D97-AF65-F5344CB8AC3E}">
        <p14:creationId xmlns:p14="http://schemas.microsoft.com/office/powerpoint/2010/main" val="2663984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72</a:t>
            </a:fld>
            <a:endParaRPr lang="fr-FR"/>
          </a:p>
        </p:txBody>
      </p:sp>
    </p:spTree>
    <p:extLst>
      <p:ext uri="{BB962C8B-B14F-4D97-AF65-F5344CB8AC3E}">
        <p14:creationId xmlns:p14="http://schemas.microsoft.com/office/powerpoint/2010/main" val="2179638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74</a:t>
            </a:fld>
            <a:endParaRPr lang="fr-FR"/>
          </a:p>
        </p:txBody>
      </p:sp>
    </p:spTree>
    <p:extLst>
      <p:ext uri="{BB962C8B-B14F-4D97-AF65-F5344CB8AC3E}">
        <p14:creationId xmlns:p14="http://schemas.microsoft.com/office/powerpoint/2010/main" val="2700599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75</a:t>
            </a:fld>
            <a:endParaRPr lang="fr-FR"/>
          </a:p>
        </p:txBody>
      </p:sp>
    </p:spTree>
    <p:extLst>
      <p:ext uri="{BB962C8B-B14F-4D97-AF65-F5344CB8AC3E}">
        <p14:creationId xmlns:p14="http://schemas.microsoft.com/office/powerpoint/2010/main" val="3860336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76</a:t>
            </a:fld>
            <a:endParaRPr lang="fr-FR"/>
          </a:p>
        </p:txBody>
      </p:sp>
    </p:spTree>
    <p:extLst>
      <p:ext uri="{BB962C8B-B14F-4D97-AF65-F5344CB8AC3E}">
        <p14:creationId xmlns:p14="http://schemas.microsoft.com/office/powerpoint/2010/main" val="2762136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Font typeface="+mj-lt"/>
              <a:buAutoNum type="arabicPeriod"/>
            </a:pPr>
            <a:r>
              <a:rPr lang="fr-FR" sz="1200" dirty="0"/>
              <a:t>Application que l’on souhaite</a:t>
            </a:r>
          </a:p>
          <a:p>
            <a:pPr marL="514350" indent="-514350">
              <a:buFont typeface="+mj-lt"/>
              <a:buAutoNum type="arabicPeriod"/>
            </a:pPr>
            <a:r>
              <a:rPr lang="fr-FR" sz="1200" dirty="0"/>
              <a:t>Organisation</a:t>
            </a:r>
          </a:p>
          <a:p>
            <a:pPr marL="514350" indent="-514350">
              <a:buFont typeface="+mj-lt"/>
              <a:buAutoNum type="arabicPeriod"/>
            </a:pPr>
            <a:r>
              <a:rPr lang="fr-FR" sz="1200" dirty="0"/>
              <a:t>Architecture technique</a:t>
            </a:r>
          </a:p>
          <a:p>
            <a:pPr marL="514350" indent="-514350">
              <a:buFont typeface="+mj-lt"/>
              <a:buAutoNum type="arabicPeriod"/>
            </a:pPr>
            <a:r>
              <a:rPr lang="fr-FR" sz="1200" dirty="0"/>
              <a:t>Découpage en modules </a:t>
            </a:r>
          </a:p>
          <a:p>
            <a:pPr marL="514350" indent="-514350">
              <a:buFont typeface="+mj-lt"/>
              <a:buAutoNum type="arabicPeriod"/>
            </a:pPr>
            <a:r>
              <a:rPr lang="fr-FR" sz="1200" dirty="0"/>
              <a:t>Organisation des répertoires</a:t>
            </a:r>
          </a:p>
          <a:p>
            <a:pPr marL="514350" indent="-514350">
              <a:buFont typeface="+mj-lt"/>
              <a:buAutoNum type="arabicPeriod"/>
            </a:pPr>
            <a:r>
              <a:rPr lang="fr-FR" sz="1200" dirty="0"/>
              <a:t>Code</a:t>
            </a:r>
          </a:p>
          <a:p>
            <a:pPr marL="514350" indent="-514350">
              <a:buFont typeface="+mj-lt"/>
              <a:buAutoNum type="arabicPeriod"/>
            </a:pPr>
            <a:r>
              <a:rPr lang="fr-FR" sz="1200" dirty="0"/>
              <a:t>Données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94</a:t>
            </a:fld>
            <a:endParaRPr lang="fr-FR"/>
          </a:p>
        </p:txBody>
      </p:sp>
    </p:spTree>
    <p:extLst>
      <p:ext uri="{BB962C8B-B14F-4D97-AF65-F5344CB8AC3E}">
        <p14:creationId xmlns:p14="http://schemas.microsoft.com/office/powerpoint/2010/main" val="3425925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118</a:t>
            </a:fld>
            <a:endParaRPr lang="fr-FR"/>
          </a:p>
        </p:txBody>
      </p:sp>
    </p:spTree>
    <p:extLst>
      <p:ext uri="{BB962C8B-B14F-4D97-AF65-F5344CB8AC3E}">
        <p14:creationId xmlns:p14="http://schemas.microsoft.com/office/powerpoint/2010/main" val="4225665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Beaucoup de projets échouent </a:t>
            </a:r>
          </a:p>
          <a:p>
            <a:r>
              <a:rPr lang="fr-FR" dirty="0"/>
              <a:t>Beaucoup de projets qui rapportent des sous sont des usines à gaz</a:t>
            </a:r>
          </a:p>
          <a:p>
            <a:endParaRPr lang="fr-FR" dirty="0"/>
          </a:p>
          <a:p>
            <a:r>
              <a:rPr lang="fr-FR" dirty="0"/>
              <a:t>Les développements coute très chère</a:t>
            </a:r>
          </a:p>
          <a:p>
            <a:endParaRPr lang="fr-FR" dirty="0"/>
          </a:p>
          <a:p>
            <a:r>
              <a:rPr lang="fr-FR" dirty="0"/>
              <a:t>Réponse à côté du besoin</a:t>
            </a:r>
          </a:p>
          <a:p>
            <a:r>
              <a:rPr lang="fr-FR" dirty="0"/>
              <a:t>Manque de sponsors métiers, directeurs, etc. =&gt; (plus de sous)</a:t>
            </a:r>
          </a:p>
          <a:p>
            <a:r>
              <a:rPr lang="fr-FR" dirty="0"/>
              <a:t>Manque de sens</a:t>
            </a:r>
          </a:p>
          <a:p>
            <a:r>
              <a:rPr lang="fr-FR" dirty="0"/>
              <a:t>Mauvais Techniquement  =&gt; les coût exponentiels</a:t>
            </a:r>
          </a:p>
          <a:p>
            <a:endParaRPr lang="fr-FR" dirty="0"/>
          </a:p>
          <a:p>
            <a:r>
              <a:rPr lang="fr-FR" dirty="0"/>
              <a:t>ROI : Ce qui rapporte est moindre par rapport à ce qu’il coute à maintenir a flow</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119</a:t>
            </a:fld>
            <a:endParaRPr lang="fr-FR"/>
          </a:p>
        </p:txBody>
      </p:sp>
    </p:spTree>
    <p:extLst>
      <p:ext uri="{BB962C8B-B14F-4D97-AF65-F5344CB8AC3E}">
        <p14:creationId xmlns:p14="http://schemas.microsoft.com/office/powerpoint/2010/main" val="1519768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8</a:t>
            </a:fld>
            <a:endParaRPr lang="fr-FR"/>
          </a:p>
        </p:txBody>
      </p:sp>
    </p:spTree>
    <p:extLst>
      <p:ext uri="{BB962C8B-B14F-4D97-AF65-F5344CB8AC3E}">
        <p14:creationId xmlns:p14="http://schemas.microsoft.com/office/powerpoint/2010/main" val="133317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la courbe de von Koch était de dimension 1, alors sa mesure serait multipliée par 3.</a:t>
            </a:r>
          </a:p>
          <a:p>
            <a:r>
              <a:rPr lang="fr-FR" dirty="0"/>
              <a:t>Si la courbe de von Koch était de dimension 2, alors sa mesure serait multipliée par 9.</a:t>
            </a:r>
          </a:p>
          <a:p>
            <a:endParaRPr lang="fr-FR" dirty="0"/>
          </a:p>
          <a:p>
            <a:r>
              <a:rPr lang="fr-FR" dirty="0"/>
              <a:t>Or sa mesure vaut 4; sa dimension est donc comprise entre 1 et 2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123</a:t>
            </a:fld>
            <a:endParaRPr lang="fr-FR"/>
          </a:p>
        </p:txBody>
      </p:sp>
    </p:spTree>
    <p:extLst>
      <p:ext uri="{BB962C8B-B14F-4D97-AF65-F5344CB8AC3E}">
        <p14:creationId xmlns:p14="http://schemas.microsoft.com/office/powerpoint/2010/main" val="1416298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13</a:t>
            </a:fld>
            <a:endParaRPr lang="fr-FR"/>
          </a:p>
        </p:txBody>
      </p:sp>
    </p:spTree>
    <p:extLst>
      <p:ext uri="{BB962C8B-B14F-4D97-AF65-F5344CB8AC3E}">
        <p14:creationId xmlns:p14="http://schemas.microsoft.com/office/powerpoint/2010/main" val="1432456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17</a:t>
            </a:fld>
            <a:endParaRPr lang="fr-FR"/>
          </a:p>
        </p:txBody>
      </p:sp>
    </p:spTree>
    <p:extLst>
      <p:ext uri="{BB962C8B-B14F-4D97-AF65-F5344CB8AC3E}">
        <p14:creationId xmlns:p14="http://schemas.microsoft.com/office/powerpoint/2010/main" val="420958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la courbe de von Koch était de dimension 1, alors sa mesure serait multipliée par 3.</a:t>
            </a:r>
          </a:p>
          <a:p>
            <a:r>
              <a:rPr lang="fr-FR" dirty="0"/>
              <a:t>Si la courbe de von Koch était de dimension 2, alors sa mesure serait multipliée par 9.</a:t>
            </a:r>
          </a:p>
          <a:p>
            <a:endParaRPr lang="fr-FR" dirty="0"/>
          </a:p>
          <a:p>
            <a:r>
              <a:rPr lang="fr-FR" dirty="0"/>
              <a:t>Or sa mesure vaut 4; sa dimension est donc comprise entre 1 et 2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19</a:t>
            </a:fld>
            <a:endParaRPr lang="fr-FR"/>
          </a:p>
        </p:txBody>
      </p:sp>
    </p:spTree>
    <p:extLst>
      <p:ext uri="{BB962C8B-B14F-4D97-AF65-F5344CB8AC3E}">
        <p14:creationId xmlns:p14="http://schemas.microsoft.com/office/powerpoint/2010/main" val="2559065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la courbe de von Koch était de dimension 1, alors sa mesure serait multipliée par 3.</a:t>
            </a:r>
          </a:p>
          <a:p>
            <a:r>
              <a:rPr lang="fr-FR" dirty="0"/>
              <a:t>Si la courbe de von Koch était de dimension 2, alors sa mesure serait multipliée par 9.</a:t>
            </a:r>
          </a:p>
          <a:p>
            <a:endParaRPr lang="fr-FR" dirty="0"/>
          </a:p>
          <a:p>
            <a:r>
              <a:rPr lang="fr-FR" dirty="0"/>
              <a:t>Or sa mesure vaut 4; sa dimension est donc comprise entre 1 et 2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20</a:t>
            </a:fld>
            <a:endParaRPr lang="fr-FR"/>
          </a:p>
        </p:txBody>
      </p:sp>
    </p:spTree>
    <p:extLst>
      <p:ext uri="{BB962C8B-B14F-4D97-AF65-F5344CB8AC3E}">
        <p14:creationId xmlns:p14="http://schemas.microsoft.com/office/powerpoint/2010/main" val="3295809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21</a:t>
            </a:fld>
            <a:endParaRPr lang="fr-FR"/>
          </a:p>
        </p:txBody>
      </p:sp>
    </p:spTree>
    <p:extLst>
      <p:ext uri="{BB962C8B-B14F-4D97-AF65-F5344CB8AC3E}">
        <p14:creationId xmlns:p14="http://schemas.microsoft.com/office/powerpoint/2010/main" val="108490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22</a:t>
            </a:fld>
            <a:endParaRPr lang="fr-FR"/>
          </a:p>
        </p:txBody>
      </p:sp>
    </p:spTree>
    <p:extLst>
      <p:ext uri="{BB962C8B-B14F-4D97-AF65-F5344CB8AC3E}">
        <p14:creationId xmlns:p14="http://schemas.microsoft.com/office/powerpoint/2010/main" val="2658240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06/02/2020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06/02/2020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06/02/2020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06/02/2020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06/02/2020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06/02/2020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06/02/2020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06/02/2020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06/02/2020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06/02/2020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06/02/2020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
        <p:nvSpPr>
          <p:cNvPr id="7" name="MSIPCMContentMarking" descr="{&quot;HashCode&quot;:-510168642,&quot;Placement&quot;:&quot;Footer&quot;}">
            <a:extLst>
              <a:ext uri="{FF2B5EF4-FFF2-40B4-BE49-F238E27FC236}">
                <a16:creationId xmlns:a16="http://schemas.microsoft.com/office/drawing/2014/main" id="{70CFBA8B-0361-4E11-A238-DA8C8AE7B775}"/>
              </a:ext>
            </a:extLst>
          </p:cNvPr>
          <p:cNvSpPr txBox="1"/>
          <p:nvPr userDrawn="1"/>
        </p:nvSpPr>
        <p:spPr>
          <a:xfrm>
            <a:off x="0" y="6440626"/>
            <a:ext cx="1719930"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Confidentiel </a:t>
            </a: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uillaume-chervet.f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hyperlink" Target="https://fr.wikipedia.org/wiki/R%C3%A9cursivit%C3%A9" TargetMode="External"/><Relationship Id="rId3" Type="http://schemas.openxmlformats.org/officeDocument/2006/relationships/hyperlink" Target="https://fr.wikipedia.org/wiki/Paradigme_(programmation)" TargetMode="External"/><Relationship Id="rId7" Type="http://schemas.openxmlformats.org/officeDocument/2006/relationships/hyperlink" Target="https://fr.wikipedia.org/wiki/Programme_informatique" TargetMode="External"/><Relationship Id="rId2" Type="http://schemas.openxmlformats.org/officeDocument/2006/relationships/hyperlink" Target="https://fr.wikipedia.org/wiki/Informatique" TargetMode="External"/><Relationship Id="rId1" Type="http://schemas.openxmlformats.org/officeDocument/2006/relationships/slideLayout" Target="../slideLayouts/slideLayout2.xml"/><Relationship Id="rId6" Type="http://schemas.openxmlformats.org/officeDocument/2006/relationships/hyperlink" Target="https://fr.wikipedia.org/wiki/Application_(math%C3%A9matiques)" TargetMode="External"/><Relationship Id="rId5" Type="http://schemas.openxmlformats.org/officeDocument/2006/relationships/hyperlink" Target="https://fr.wikipedia.org/wiki/Programmation_fonctionnelle" TargetMode="External"/><Relationship Id="rId4" Type="http://schemas.openxmlformats.org/officeDocument/2006/relationships/hyperlink" Target="https://fr.wikipedia.org/wiki/Proc%C3%A9dure_(informatique)" TargetMode="External"/><Relationship Id="rId9" Type="http://schemas.openxmlformats.org/officeDocument/2006/relationships/hyperlink" Target="https://fr.wikipedia.org/wiki/Programmation_proc%C3%A9durale"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hyperlink" Target="https://fr.wikipedia.org/wiki/Programmation_orient&#233;e_objet" TargetMode="External"/><Relationship Id="rId3" Type="http://schemas.openxmlformats.org/officeDocument/2006/relationships/hyperlink" Target="https://fr.wikipedia.org/wiki/Programmation_informatique" TargetMode="External"/><Relationship Id="rId7" Type="http://schemas.openxmlformats.org/officeDocument/2006/relationships/hyperlink" Target="https://fr.wikipedia.org/wiki/Objet_(informatique)" TargetMode="External"/><Relationship Id="rId2" Type="http://schemas.openxmlformats.org/officeDocument/2006/relationships/hyperlink" Target="https://fr.wikipedia.org/wiki/Paradigme_(programmation)" TargetMode="External"/><Relationship Id="rId1" Type="http://schemas.openxmlformats.org/officeDocument/2006/relationships/slideLayout" Target="../slideLayouts/slideLayout2.xml"/><Relationship Id="rId6" Type="http://schemas.openxmlformats.org/officeDocument/2006/relationships/hyperlink" Target="https://fr.wikipedia.org/wiki/Alan_Kay" TargetMode="External"/><Relationship Id="rId5" Type="http://schemas.openxmlformats.org/officeDocument/2006/relationships/hyperlink" Target="https://fr.wikipedia.org/wiki/Kristen_Nygaard" TargetMode="External"/><Relationship Id="rId4" Type="http://schemas.openxmlformats.org/officeDocument/2006/relationships/hyperlink" Target="https://fr.wikipedia.org/wiki/Ole-Johan_Dahl"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hyperlink" Target="https://fr.wikipedia.org/wiki/Programmation_fonctionnelle" TargetMode="External"/><Relationship Id="rId13" Type="http://schemas.openxmlformats.org/officeDocument/2006/relationships/hyperlink" Target="https://fr.wikipedia.org/wiki/Programmation_logique" TargetMode="External"/><Relationship Id="rId3" Type="http://schemas.openxmlformats.org/officeDocument/2006/relationships/hyperlink" Target="https://fr.wikipedia.org/wiki/Effet_de_bord_(informatique)" TargetMode="External"/><Relationship Id="rId7" Type="http://schemas.openxmlformats.org/officeDocument/2006/relationships/hyperlink" Target="https://fr.wikipedia.org/wiki/LaTeX" TargetMode="External"/><Relationship Id="rId12" Type="http://schemas.openxmlformats.org/officeDocument/2006/relationships/hyperlink" Target="https://fr.wikipedia.org/wiki/Oz_(langage)" TargetMode="External"/><Relationship Id="rId17" Type="http://schemas.openxmlformats.org/officeDocument/2006/relationships/hyperlink" Target="https://fr.wikipedia.org/wiki/Programmation_d%C3%A9clarative" TargetMode="External"/><Relationship Id="rId2" Type="http://schemas.openxmlformats.org/officeDocument/2006/relationships/hyperlink" Target="https://fr.wikipedia.org/wiki/Paradigme_(programmation)" TargetMode="External"/><Relationship Id="rId16" Type="http://schemas.openxmlformats.org/officeDocument/2006/relationships/hyperlink" Target="https://fr.wikipedia.org/wiki/Programmation_par_contraintes" TargetMode="External"/><Relationship Id="rId1" Type="http://schemas.openxmlformats.org/officeDocument/2006/relationships/slideLayout" Target="../slideLayouts/slideLayout2.xml"/><Relationship Id="rId6" Type="http://schemas.openxmlformats.org/officeDocument/2006/relationships/hyperlink" Target="https://fr.wikipedia.org/wiki/Extensible_Markup_Language" TargetMode="External"/><Relationship Id="rId11" Type="http://schemas.openxmlformats.org/officeDocument/2006/relationships/hyperlink" Target="https://fr.wikipedia.org/wiki/Haskell" TargetMode="External"/><Relationship Id="rId5" Type="http://schemas.openxmlformats.org/officeDocument/2006/relationships/hyperlink" Target="https://fr.wikipedia.org/wiki/Hypertext_Markup_Language" TargetMode="External"/><Relationship Id="rId15" Type="http://schemas.openxmlformats.org/officeDocument/2006/relationships/hyperlink" Target="https://fr.wikipedia.org/wiki/Mercury_(langage)" TargetMode="External"/><Relationship Id="rId10" Type="http://schemas.openxmlformats.org/officeDocument/2006/relationships/hyperlink" Target="https://fr.wikipedia.org/wiki/Caml" TargetMode="External"/><Relationship Id="rId4" Type="http://schemas.openxmlformats.org/officeDocument/2006/relationships/hyperlink" Target="https://fr.wikipedia.org/w/index.php?title=Programmation_descriptive&amp;action=edit&amp;redlink=1" TargetMode="External"/><Relationship Id="rId9" Type="http://schemas.openxmlformats.org/officeDocument/2006/relationships/hyperlink" Target="https://fr.wikipedia.org/wiki/Lisp" TargetMode="External"/><Relationship Id="rId14" Type="http://schemas.openxmlformats.org/officeDocument/2006/relationships/hyperlink" Target="https://fr.wikipedia.org/wiki/Prolog"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www.dotnetcurry.com/csharp/1384/functional-programming-fsharp-for-csharp-developers" TargetMode="External"/><Relationship Id="rId2" Type="http://schemas.openxmlformats.org/officeDocument/2006/relationships/hyperlink" Target="https://dev.to/naveen/introduction-to-functional-programming-with-c"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bricozor.com/perceuse-visseuse-filaire-percussion-sbe-650-coffret-600671510-metabo.html?gclid=Cj0KCQiAsbrxBRDpARIsAAnnz_NlbQcUXeq9-nHAR5yKNxzmoVSKscJS7rxxo8_GkcI2pD9MNDUFNAAaApnmEALw_wcB"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google.fr/search?hl=fr&amp;q=google+map+bretagne" TargetMode="Externa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90.png"/><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hyperlink" Target="https://complexe.jimdofree.com/les-fractales/d%C3%A9finition/" TargetMode="External"/><Relationship Id="rId9"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tpefractales-montebello.weebly.com/courbe-von-koch.html"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pefractales-montebello.weebly.com/courbe-von-koch.html"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utura-sciences.com/planete/photos/neige-flocons-neige-petits-miracles-beaute-1840/flocon-neige-flocons-neige-peuvent-aussi-etre-grossiers-13340"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fr.wikipedia.org/wiki/Dimension_fractale" TargetMode="External"/><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complexe.jimdofree.com/les-fractales/d%C3%A9fini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complexe.jimdofree.com/les-fractales/d%C3%A9fini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mplexe.jimdofree.com/les-fractales/d%C3%A9fini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matek.hu/xaos/doku.php"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fr.wikipedia.org/wiki/Fractale"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fr.wikipedia.org/wiki/Fractale" TargetMode="External"/><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omplexe.jimdofree.com/les-fractales/o%C3%B9-les-retrouve-t-on/la-nature-fractale-de-l-univers/"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hyperlink" Target="https://complexe.jimdofree.com/les-fractales/o%C3%B9-les-retrouve-t-on/la-nature-fractale-de-l-univers/"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mplexe.jimdofree.com/les-fractales/o%C3%B9-les-retrouve-t-on/la-nature-fractale-de-l-univers/"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mplexe.jimdofree.com/les-fractales/o%C3%B9-les-retrouve-t-on/la-nature-fractale-de-l-univer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leparisien.fr/societe/la-voie-lactee-a-ete-faconnee-par-une-collision-qui-a-genere-de-nouvelles-etoiles-22-07-2019-8121855.ph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www.pinterest.ca/pin/340866265532726847/" TargetMode="External"/><Relationship Id="rId4" Type="http://schemas.openxmlformats.org/officeDocument/2006/relationships/hyperlink" Target="https://fr.dreamstime.com/image-libre-droits-cerveau-fractale-29a-image1843676"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fr.wikipedia.org/wiki/Noyau_Linux"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lecrabeinfo.net/nettoyer-et-enlever-la-poussiere-de-son-ordinateur.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fr.dreamstime.com/photo-stock-%C3%A0-l-int%C3%A9rieur-l-ordinateur-image2177562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g"/><Relationship Id="rId9"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iconfinder.com/icons/2006566/media_msn_network_social_icon"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hyperlink" Target="https://fr.wikipedia.org/wiki/Programmation_imp%C3%A9rative#Perl,_Tcl,_Python,_PHP,_Java,_JavaScript" TargetMode="External"/><Relationship Id="rId3" Type="http://schemas.openxmlformats.org/officeDocument/2006/relationships/hyperlink" Target="https://fr.wikipedia.org/wiki/Paradigme_(programmation)" TargetMode="External"/><Relationship Id="rId7" Type="http://schemas.openxmlformats.org/officeDocument/2006/relationships/hyperlink" Target="https://fr.wikipedia.org/wiki/Programmation_fonctionnelle" TargetMode="External"/><Relationship Id="rId2" Type="http://schemas.openxmlformats.org/officeDocument/2006/relationships/hyperlink" Target="https://fr.wikipedia.org/wiki/Informatique" TargetMode="External"/><Relationship Id="rId1" Type="http://schemas.openxmlformats.org/officeDocument/2006/relationships/slideLayout" Target="../slideLayouts/slideLayout2.xml"/><Relationship Id="rId6" Type="http://schemas.openxmlformats.org/officeDocument/2006/relationships/hyperlink" Target="https://fr.wikipedia.org/wiki/Programmation_logique" TargetMode="External"/><Relationship Id="rId5" Type="http://schemas.openxmlformats.org/officeDocument/2006/relationships/hyperlink" Target="https://fr.wikipedia.org/wiki/Programmation_d%C3%A9clarative" TargetMode="External"/><Relationship Id="rId4" Type="http://schemas.openxmlformats.org/officeDocument/2006/relationships/hyperlink" Target="https://fr.wikipedia.org/wiki/Langages_de_programm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t>Devenez un 10X développeur ! (ou pas)</a:t>
            </a:r>
            <a:br>
              <a:rPr lang="fr-FR" dirty="0"/>
            </a:br>
            <a:br>
              <a:rPr lang="fr-FR" dirty="0"/>
            </a:br>
            <a:r>
              <a:rPr lang="fr-FR" dirty="0">
                <a:solidFill>
                  <a:srgbClr val="0070C0"/>
                </a:solidFill>
              </a:rPr>
              <a:t>Développer une vision fractale</a:t>
            </a:r>
          </a:p>
        </p:txBody>
      </p:sp>
      <p:sp>
        <p:nvSpPr>
          <p:cNvPr id="3" name="Sous-titre 2"/>
          <p:cNvSpPr>
            <a:spLocks noGrp="1"/>
          </p:cNvSpPr>
          <p:nvPr>
            <p:ph type="subTitle" idx="1"/>
          </p:nvPr>
        </p:nvSpPr>
        <p:spPr/>
        <p:txBody>
          <a:bodyPr>
            <a:normAutofit fontScale="77500" lnSpcReduction="20000"/>
          </a:bodyPr>
          <a:lstStyle/>
          <a:p>
            <a:r>
              <a:rPr lang="fr-FR" dirty="0"/>
              <a:t>Février 2019</a:t>
            </a:r>
          </a:p>
          <a:p>
            <a:endParaRPr lang="fr-FR" dirty="0"/>
          </a:p>
          <a:p>
            <a:r>
              <a:rPr lang="fr-FR" dirty="0"/>
              <a:t>Guillaume </a:t>
            </a:r>
            <a:r>
              <a:rPr lang="fr-FR" dirty="0" err="1"/>
              <a:t>Chervet</a:t>
            </a:r>
            <a:r>
              <a:rPr lang="fr-FR" dirty="0"/>
              <a:t> </a:t>
            </a:r>
          </a:p>
          <a:p>
            <a:r>
              <a:rPr lang="fr-FR" dirty="0"/>
              <a:t>@</a:t>
            </a:r>
            <a:r>
              <a:rPr lang="fr-FR" dirty="0" err="1"/>
              <a:t>guichervet</a:t>
            </a:r>
            <a:endParaRPr lang="fr-FR" dirty="0"/>
          </a:p>
          <a:p>
            <a:r>
              <a:rPr lang="fr-FR" dirty="0">
                <a:hlinkClick r:id="rId3"/>
              </a:rPr>
              <a:t>https://www.guillaume-chervet.fr</a:t>
            </a:r>
            <a:endParaRPr lang="fr-FR" dirty="0"/>
          </a:p>
          <a:p>
            <a:endParaRPr lang="fr-FR" dirty="0"/>
          </a:p>
          <a:p>
            <a:endParaRPr lang="fr-FR" dirty="0"/>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pPr/>
              <a:t>1</a:t>
            </a:fld>
            <a:endParaRPr lang="fr-FR"/>
          </a:p>
        </p:txBody>
      </p:sp>
      <p:pic>
        <p:nvPicPr>
          <p:cNvPr id="1028" name="Picture 4" descr="RÃ©sultat de recherche d'images pour &quot;axa logo&quot;">
            <a:extLst>
              <a:ext uri="{FF2B5EF4-FFF2-40B4-BE49-F238E27FC236}">
                <a16:creationId xmlns:a16="http://schemas.microsoft.com/office/drawing/2014/main" id="{795A9E85-2981-4E37-966B-7AEE6532E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71" y="5179022"/>
            <a:ext cx="1113229" cy="1113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ssociÃ©e">
            <a:extLst>
              <a:ext uri="{FF2B5EF4-FFF2-40B4-BE49-F238E27FC236}">
                <a16:creationId xmlns:a16="http://schemas.microsoft.com/office/drawing/2014/main" id="{F4C0E8F4-196F-4CCE-8E47-418E59C89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362" y="442440"/>
            <a:ext cx="5482256" cy="5141847"/>
          </a:xfrm>
          <a:prstGeom prst="rect">
            <a:avLst/>
          </a:prstGeom>
          <a:blipFill dpi="0" rotWithShape="1">
            <a:blip r:embed="rId3"/>
            <a:srcRect/>
            <a:tile tx="0" ty="0" sx="100000" sy="100000" flip="none" algn="tl"/>
          </a:blipFill>
        </p:spPr>
      </p:pic>
    </p:spTree>
    <p:extLst>
      <p:ext uri="{BB962C8B-B14F-4D97-AF65-F5344CB8AC3E}">
        <p14:creationId xmlns:p14="http://schemas.microsoft.com/office/powerpoint/2010/main" val="41461001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90415-C896-40D5-A818-654D5CB4DBAD}"/>
              </a:ext>
            </a:extLst>
          </p:cNvPr>
          <p:cNvSpPr>
            <a:spLocks noGrp="1"/>
          </p:cNvSpPr>
          <p:nvPr>
            <p:ph type="title"/>
          </p:nvPr>
        </p:nvSpPr>
        <p:spPr/>
        <p:txBody>
          <a:bodyPr/>
          <a:lstStyle/>
          <a:p>
            <a:r>
              <a:rPr lang="fr-FR" dirty="0"/>
              <a:t>Programmation Impérative</a:t>
            </a:r>
          </a:p>
        </p:txBody>
      </p:sp>
      <p:sp>
        <p:nvSpPr>
          <p:cNvPr id="3" name="Espace réservé du contenu 2">
            <a:extLst>
              <a:ext uri="{FF2B5EF4-FFF2-40B4-BE49-F238E27FC236}">
                <a16:creationId xmlns:a16="http://schemas.microsoft.com/office/drawing/2014/main" id="{A8710036-D5D1-4E51-BFC8-4893587E84BD}"/>
              </a:ext>
            </a:extLst>
          </p:cNvPr>
          <p:cNvSpPr>
            <a:spLocks noGrp="1"/>
          </p:cNvSpPr>
          <p:nvPr>
            <p:ph idx="1"/>
          </p:nvPr>
        </p:nvSpPr>
        <p:spPr>
          <a:xfrm>
            <a:off x="838200" y="1825625"/>
            <a:ext cx="10515600" cy="4895850"/>
          </a:xfrm>
        </p:spPr>
        <p:txBody>
          <a:bodyPr>
            <a:normAutofit/>
          </a:bodyPr>
          <a:lstStyle/>
          <a:p>
            <a:endParaRPr lang="fr-FR" dirty="0"/>
          </a:p>
        </p:txBody>
      </p:sp>
      <p:sp>
        <p:nvSpPr>
          <p:cNvPr id="4" name="Espace réservé du numéro de diapositive 3">
            <a:extLst>
              <a:ext uri="{FF2B5EF4-FFF2-40B4-BE49-F238E27FC236}">
                <a16:creationId xmlns:a16="http://schemas.microsoft.com/office/drawing/2014/main" id="{1D6F4A0A-CECC-4E22-8ABB-F84C8F42BB95}"/>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100</a:t>
            </a:fld>
            <a:endParaRPr lang="fr-FR"/>
          </a:p>
        </p:txBody>
      </p:sp>
      <p:pic>
        <p:nvPicPr>
          <p:cNvPr id="5" name="Image 4">
            <a:extLst>
              <a:ext uri="{FF2B5EF4-FFF2-40B4-BE49-F238E27FC236}">
                <a16:creationId xmlns:a16="http://schemas.microsoft.com/office/drawing/2014/main" id="{0C3CAA07-FA37-49B5-A77A-BDACFADA40BE}"/>
              </a:ext>
            </a:extLst>
          </p:cNvPr>
          <p:cNvPicPr>
            <a:picLocks noChangeAspect="1"/>
          </p:cNvPicPr>
          <p:nvPr/>
        </p:nvPicPr>
        <p:blipFill>
          <a:blip r:embed="rId2"/>
          <a:stretch>
            <a:fillRect/>
          </a:stretch>
        </p:blipFill>
        <p:spPr>
          <a:xfrm>
            <a:off x="2528887" y="1355726"/>
            <a:ext cx="7134225" cy="5029200"/>
          </a:xfrm>
          <a:prstGeom prst="rect">
            <a:avLst/>
          </a:prstGeom>
        </p:spPr>
      </p:pic>
    </p:spTree>
    <p:extLst>
      <p:ext uri="{BB962C8B-B14F-4D97-AF65-F5344CB8AC3E}">
        <p14:creationId xmlns:p14="http://schemas.microsoft.com/office/powerpoint/2010/main" val="42593012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801BA-DC39-4A99-9E92-B563949046F1}"/>
              </a:ext>
            </a:extLst>
          </p:cNvPr>
          <p:cNvSpPr>
            <a:spLocks noGrp="1"/>
          </p:cNvSpPr>
          <p:nvPr>
            <p:ph type="title"/>
          </p:nvPr>
        </p:nvSpPr>
        <p:spPr/>
        <p:txBody>
          <a:bodyPr/>
          <a:lstStyle/>
          <a:p>
            <a:r>
              <a:rPr lang="fr-FR" dirty="0"/>
              <a:t>Programmation Procédurale</a:t>
            </a:r>
          </a:p>
        </p:txBody>
      </p:sp>
      <p:sp>
        <p:nvSpPr>
          <p:cNvPr id="3" name="Espace réservé du contenu 2">
            <a:extLst>
              <a:ext uri="{FF2B5EF4-FFF2-40B4-BE49-F238E27FC236}">
                <a16:creationId xmlns:a16="http://schemas.microsoft.com/office/drawing/2014/main" id="{5954DFAF-F4B1-41DC-AB85-2307CC39037C}"/>
              </a:ext>
            </a:extLst>
          </p:cNvPr>
          <p:cNvSpPr>
            <a:spLocks noGrp="1"/>
          </p:cNvSpPr>
          <p:nvPr>
            <p:ph idx="1"/>
          </p:nvPr>
        </p:nvSpPr>
        <p:spPr/>
        <p:txBody>
          <a:bodyPr>
            <a:normAutofit lnSpcReduction="10000"/>
          </a:bodyPr>
          <a:lstStyle/>
          <a:p>
            <a:r>
              <a:rPr lang="fr-FR" dirty="0"/>
              <a:t>En </a:t>
            </a:r>
            <a:r>
              <a:rPr lang="fr-FR" dirty="0">
                <a:hlinkClick r:id="rId2" tooltip="Informatique"/>
              </a:rPr>
              <a:t>informatique</a:t>
            </a:r>
            <a:r>
              <a:rPr lang="fr-FR" dirty="0"/>
              <a:t>, la </a:t>
            </a:r>
            <a:r>
              <a:rPr lang="fr-FR" b="1" dirty="0"/>
              <a:t>programmation procédurale</a:t>
            </a:r>
            <a:r>
              <a:rPr lang="fr-FR" dirty="0"/>
              <a:t> est un </a:t>
            </a:r>
            <a:r>
              <a:rPr lang="fr-FR" dirty="0">
                <a:hlinkClick r:id="rId3" tooltip="Paradigme (programmation)"/>
              </a:rPr>
              <a:t>paradigme</a:t>
            </a:r>
            <a:r>
              <a:rPr lang="fr-FR" dirty="0"/>
              <a:t> qui se fonde sur le concept d'appel procédural.</a:t>
            </a:r>
          </a:p>
          <a:p>
            <a:r>
              <a:rPr lang="fr-FR" dirty="0"/>
              <a:t>Une </a:t>
            </a:r>
            <a:r>
              <a:rPr lang="fr-FR" dirty="0">
                <a:hlinkClick r:id="rId4" tooltip="Procédure (informatique)"/>
              </a:rPr>
              <a:t>procédure</a:t>
            </a:r>
            <a:r>
              <a:rPr lang="fr-FR" dirty="0"/>
              <a:t>, aussi appelée </a:t>
            </a:r>
            <a:r>
              <a:rPr lang="fr-FR" i="1" dirty="0"/>
              <a:t>routine</a:t>
            </a:r>
            <a:r>
              <a:rPr lang="fr-FR" dirty="0"/>
              <a:t>, </a:t>
            </a:r>
            <a:r>
              <a:rPr lang="fr-FR" i="1" dirty="0"/>
              <a:t>sous-routine</a:t>
            </a:r>
            <a:r>
              <a:rPr lang="fr-FR" dirty="0"/>
              <a:t> ou </a:t>
            </a:r>
            <a:r>
              <a:rPr lang="fr-FR" i="1" dirty="0"/>
              <a:t>fonction</a:t>
            </a:r>
            <a:r>
              <a:rPr lang="fr-FR" dirty="0"/>
              <a:t> (à ne pas confondre avec les fonctions de la </a:t>
            </a:r>
            <a:r>
              <a:rPr lang="fr-FR" dirty="0">
                <a:hlinkClick r:id="rId5" tooltip="Programmation fonctionnelle"/>
              </a:rPr>
              <a:t>programmation fonctionnelle</a:t>
            </a:r>
            <a:r>
              <a:rPr lang="fr-FR" dirty="0"/>
              <a:t> reposant sur des </a:t>
            </a:r>
            <a:r>
              <a:rPr lang="fr-FR" dirty="0">
                <a:hlinkClick r:id="rId6" tooltip="Application (mathématiques)"/>
              </a:rPr>
              <a:t>fonctions mathématiques</a:t>
            </a:r>
            <a:r>
              <a:rPr lang="fr-FR" dirty="0"/>
              <a:t>), contient simplement une série d'étapes à réaliser. N'importe quelle </a:t>
            </a:r>
            <a:r>
              <a:rPr lang="fr-FR" dirty="0">
                <a:hlinkClick r:id="rId4" tooltip="Procédure (informatique)"/>
              </a:rPr>
              <a:t>procédure</a:t>
            </a:r>
            <a:r>
              <a:rPr lang="fr-FR" dirty="0"/>
              <a:t> peut être appelée à n'importe quelle étape de l'exécution du </a:t>
            </a:r>
            <a:r>
              <a:rPr lang="fr-FR" dirty="0">
                <a:hlinkClick r:id="rId7" tooltip="Programme informatique"/>
              </a:rPr>
              <a:t>programme</a:t>
            </a:r>
            <a:r>
              <a:rPr lang="fr-FR" dirty="0"/>
              <a:t>, y compris à l'intérieur d'autres procédures, voire dans la procédure elle-même (</a:t>
            </a:r>
            <a:r>
              <a:rPr lang="fr-FR" dirty="0">
                <a:hlinkClick r:id="rId8" tooltip="Récursivité"/>
              </a:rPr>
              <a:t>récursivité</a:t>
            </a:r>
            <a:r>
              <a:rPr lang="fr-FR" dirty="0"/>
              <a:t>).</a:t>
            </a:r>
          </a:p>
          <a:p>
            <a:endParaRPr lang="fr-FR" dirty="0">
              <a:hlinkClick r:id="rId9"/>
            </a:endParaRPr>
          </a:p>
          <a:p>
            <a:r>
              <a:rPr lang="fr-FR" dirty="0">
                <a:hlinkClick r:id="rId9"/>
              </a:rPr>
              <a:t>https://fr.wikipedia.org/wiki/Programmation_proc%C3%A9durale</a:t>
            </a:r>
            <a:endParaRPr lang="fr-FR" dirty="0"/>
          </a:p>
          <a:p>
            <a:endParaRPr lang="fr-FR" dirty="0"/>
          </a:p>
        </p:txBody>
      </p:sp>
      <p:sp>
        <p:nvSpPr>
          <p:cNvPr id="4" name="Espace réservé du numéro de diapositive 3">
            <a:extLst>
              <a:ext uri="{FF2B5EF4-FFF2-40B4-BE49-F238E27FC236}">
                <a16:creationId xmlns:a16="http://schemas.microsoft.com/office/drawing/2014/main" id="{C1D6A975-E1A3-4B46-AB73-0A998AEC09D4}"/>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101</a:t>
            </a:fld>
            <a:endParaRPr lang="fr-FR"/>
          </a:p>
        </p:txBody>
      </p:sp>
    </p:spTree>
    <p:extLst>
      <p:ext uri="{BB962C8B-B14F-4D97-AF65-F5344CB8AC3E}">
        <p14:creationId xmlns:p14="http://schemas.microsoft.com/office/powerpoint/2010/main" val="7476352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801BA-DC39-4A99-9E92-B563949046F1}"/>
              </a:ext>
            </a:extLst>
          </p:cNvPr>
          <p:cNvSpPr>
            <a:spLocks noGrp="1"/>
          </p:cNvSpPr>
          <p:nvPr>
            <p:ph type="title"/>
          </p:nvPr>
        </p:nvSpPr>
        <p:spPr/>
        <p:txBody>
          <a:bodyPr/>
          <a:lstStyle/>
          <a:p>
            <a:r>
              <a:rPr lang="fr-FR" dirty="0"/>
              <a:t>Programmation Procédurale</a:t>
            </a:r>
          </a:p>
        </p:txBody>
      </p:sp>
      <p:sp>
        <p:nvSpPr>
          <p:cNvPr id="4" name="Espace réservé du numéro de diapositive 3">
            <a:extLst>
              <a:ext uri="{FF2B5EF4-FFF2-40B4-BE49-F238E27FC236}">
                <a16:creationId xmlns:a16="http://schemas.microsoft.com/office/drawing/2014/main" id="{C1D6A975-E1A3-4B46-AB73-0A998AEC09D4}"/>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102</a:t>
            </a:fld>
            <a:endParaRPr lang="fr-FR"/>
          </a:p>
        </p:txBody>
      </p:sp>
      <p:pic>
        <p:nvPicPr>
          <p:cNvPr id="6" name="Image 5">
            <a:extLst>
              <a:ext uri="{FF2B5EF4-FFF2-40B4-BE49-F238E27FC236}">
                <a16:creationId xmlns:a16="http://schemas.microsoft.com/office/drawing/2014/main" id="{B6459065-2A2E-4A42-AB7B-ADDDF3C7B977}"/>
              </a:ext>
            </a:extLst>
          </p:cNvPr>
          <p:cNvPicPr>
            <a:picLocks noChangeAspect="1"/>
          </p:cNvPicPr>
          <p:nvPr/>
        </p:nvPicPr>
        <p:blipFill>
          <a:blip r:embed="rId2"/>
          <a:stretch>
            <a:fillRect/>
          </a:stretch>
        </p:blipFill>
        <p:spPr>
          <a:xfrm>
            <a:off x="150811" y="1333500"/>
            <a:ext cx="6134353" cy="4324350"/>
          </a:xfrm>
          <a:prstGeom prst="rect">
            <a:avLst/>
          </a:prstGeom>
        </p:spPr>
      </p:pic>
      <p:pic>
        <p:nvPicPr>
          <p:cNvPr id="7" name="Espace réservé du contenu 6">
            <a:extLst>
              <a:ext uri="{FF2B5EF4-FFF2-40B4-BE49-F238E27FC236}">
                <a16:creationId xmlns:a16="http://schemas.microsoft.com/office/drawing/2014/main" id="{89F6F25E-7A10-4B8C-8685-66D3FA5B6FD1}"/>
              </a:ext>
            </a:extLst>
          </p:cNvPr>
          <p:cNvPicPr>
            <a:picLocks noGrp="1" noChangeAspect="1"/>
          </p:cNvPicPr>
          <p:nvPr>
            <p:ph idx="1"/>
          </p:nvPr>
        </p:nvPicPr>
        <p:blipFill>
          <a:blip r:embed="rId3"/>
          <a:stretch>
            <a:fillRect/>
          </a:stretch>
        </p:blipFill>
        <p:spPr>
          <a:xfrm>
            <a:off x="6515100" y="2523944"/>
            <a:ext cx="7505700" cy="4191000"/>
          </a:xfrm>
          <a:prstGeom prst="rect">
            <a:avLst/>
          </a:prstGeom>
        </p:spPr>
      </p:pic>
    </p:spTree>
    <p:extLst>
      <p:ext uri="{BB962C8B-B14F-4D97-AF65-F5344CB8AC3E}">
        <p14:creationId xmlns:p14="http://schemas.microsoft.com/office/powerpoint/2010/main" val="34929540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B630C-60B2-4106-A8C3-5578EBE4D5EE}"/>
              </a:ext>
            </a:extLst>
          </p:cNvPr>
          <p:cNvSpPr>
            <a:spLocks noGrp="1"/>
          </p:cNvSpPr>
          <p:nvPr>
            <p:ph type="title"/>
          </p:nvPr>
        </p:nvSpPr>
        <p:spPr/>
        <p:txBody>
          <a:bodyPr/>
          <a:lstStyle/>
          <a:p>
            <a:r>
              <a:rPr lang="fr-FR" dirty="0"/>
              <a:t>Programmation Orientée Objet (POO)</a:t>
            </a:r>
          </a:p>
        </p:txBody>
      </p:sp>
      <p:sp>
        <p:nvSpPr>
          <p:cNvPr id="3" name="Espace réservé du contenu 2">
            <a:extLst>
              <a:ext uri="{FF2B5EF4-FFF2-40B4-BE49-F238E27FC236}">
                <a16:creationId xmlns:a16="http://schemas.microsoft.com/office/drawing/2014/main" id="{5521FD8C-B900-4852-A050-FB05637FC2EC}"/>
              </a:ext>
            </a:extLst>
          </p:cNvPr>
          <p:cNvSpPr>
            <a:spLocks noGrp="1"/>
          </p:cNvSpPr>
          <p:nvPr>
            <p:ph idx="1"/>
          </p:nvPr>
        </p:nvSpPr>
        <p:spPr/>
        <p:txBody>
          <a:bodyPr>
            <a:normAutofit fontScale="85000" lnSpcReduction="10000"/>
          </a:bodyPr>
          <a:lstStyle/>
          <a:p>
            <a:r>
              <a:rPr lang="fr-FR" dirty="0"/>
              <a:t>La </a:t>
            </a:r>
            <a:r>
              <a:rPr lang="fr-FR" b="1" dirty="0"/>
              <a:t>programmation orientée objet (POO)</a:t>
            </a:r>
            <a:r>
              <a:rPr lang="fr-FR" dirty="0"/>
              <a:t>, ou </a:t>
            </a:r>
            <a:r>
              <a:rPr lang="fr-FR" b="1" dirty="0"/>
              <a:t>programmation par objet</a:t>
            </a:r>
            <a:r>
              <a:rPr lang="fr-FR" dirty="0"/>
              <a:t>, est un </a:t>
            </a:r>
            <a:r>
              <a:rPr lang="fr-FR" dirty="0">
                <a:hlinkClick r:id="rId2" tooltip="Paradigme (programmation)"/>
              </a:rPr>
              <a:t>paradigme</a:t>
            </a:r>
            <a:r>
              <a:rPr lang="fr-FR" dirty="0"/>
              <a:t> de </a:t>
            </a:r>
            <a:r>
              <a:rPr lang="fr-FR" dirty="0">
                <a:hlinkClick r:id="rId3" tooltip="Programmation informatique"/>
              </a:rPr>
              <a:t>programmation informatique</a:t>
            </a:r>
            <a:r>
              <a:rPr lang="fr-FR" dirty="0"/>
              <a:t> élaboré par les Norvégiens </a:t>
            </a:r>
            <a:r>
              <a:rPr lang="fr-FR" dirty="0" err="1">
                <a:hlinkClick r:id="rId4" tooltip="Ole-Johan Dahl"/>
              </a:rPr>
              <a:t>Ole</a:t>
            </a:r>
            <a:r>
              <a:rPr lang="fr-FR" dirty="0">
                <a:hlinkClick r:id="rId4" tooltip="Ole-Johan Dahl"/>
              </a:rPr>
              <a:t>-Johan Dahl</a:t>
            </a:r>
            <a:r>
              <a:rPr lang="fr-FR" dirty="0"/>
              <a:t> et </a:t>
            </a:r>
            <a:r>
              <a:rPr lang="fr-FR" dirty="0">
                <a:hlinkClick r:id="rId5" tooltip="Kristen Nygaard"/>
              </a:rPr>
              <a:t>Kristen </a:t>
            </a:r>
            <a:r>
              <a:rPr lang="fr-FR" dirty="0" err="1">
                <a:hlinkClick r:id="rId5" tooltip="Kristen Nygaard"/>
              </a:rPr>
              <a:t>Nygaard</a:t>
            </a:r>
            <a:r>
              <a:rPr lang="fr-FR" dirty="0"/>
              <a:t> au début des années 1960 et poursuivi par les travaux de l'Américain </a:t>
            </a:r>
            <a:r>
              <a:rPr lang="fr-FR" dirty="0">
                <a:hlinkClick r:id="rId6" tooltip="Alan Kay"/>
              </a:rPr>
              <a:t>Alan Kay</a:t>
            </a:r>
            <a:r>
              <a:rPr lang="fr-FR" dirty="0"/>
              <a:t> dans les années 1970. Il consiste en la définition et l'interaction de briques logicielles appelées </a:t>
            </a:r>
            <a:r>
              <a:rPr lang="fr-FR" i="1" dirty="0">
                <a:hlinkClick r:id="rId7" tooltip="Objet (informatique)"/>
              </a:rPr>
              <a:t>objets</a:t>
            </a:r>
            <a:r>
              <a:rPr lang="fr-FR" dirty="0"/>
              <a:t> ; un objet représente un concept, une idée ou toute entité du monde physique, comme une voiture, une personne ou encore une page d'un livre. Il possède une structure interne et un comportement, et il sait interagir avec ses pairs. Il s'agit donc de représenter ces objets et leurs relations ; l'interaction entre les objets via leurs relations permet de concevoir et réaliser les fonctionnalités attendues, de mieux résoudre le ou les problèmes. Dès lors, l'étape de modélisation revêt une importance majeure et nécessaire pour la POO. C'est elle qui permet de transcrire les éléments du réel sous forme virtuelle.</a:t>
            </a:r>
          </a:p>
          <a:p>
            <a:r>
              <a:rPr lang="fr-FR" dirty="0">
                <a:hlinkClick r:id="rId8"/>
              </a:rPr>
              <a:t>https://fr.wikipedia.org/wiki/</a:t>
            </a:r>
            <a:r>
              <a:rPr lang="fr-FR" dirty="0" err="1">
                <a:hlinkClick r:id="rId8"/>
              </a:rPr>
              <a:t>Programmation_orientée_objet</a:t>
            </a:r>
            <a:endParaRPr lang="fr-FR" dirty="0"/>
          </a:p>
          <a:p>
            <a:endParaRPr lang="fr-FR" dirty="0"/>
          </a:p>
        </p:txBody>
      </p:sp>
      <p:sp>
        <p:nvSpPr>
          <p:cNvPr id="4" name="Espace réservé du numéro de diapositive 3">
            <a:extLst>
              <a:ext uri="{FF2B5EF4-FFF2-40B4-BE49-F238E27FC236}">
                <a16:creationId xmlns:a16="http://schemas.microsoft.com/office/drawing/2014/main" id="{80ED2918-27F1-4232-BF33-8B12D36FE2B0}"/>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103</a:t>
            </a:fld>
            <a:endParaRPr lang="fr-FR"/>
          </a:p>
        </p:txBody>
      </p:sp>
    </p:spTree>
    <p:extLst>
      <p:ext uri="{BB962C8B-B14F-4D97-AF65-F5344CB8AC3E}">
        <p14:creationId xmlns:p14="http://schemas.microsoft.com/office/powerpoint/2010/main" val="14094840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B630C-60B2-4106-A8C3-5578EBE4D5EE}"/>
              </a:ext>
            </a:extLst>
          </p:cNvPr>
          <p:cNvSpPr>
            <a:spLocks noGrp="1"/>
          </p:cNvSpPr>
          <p:nvPr>
            <p:ph type="title"/>
          </p:nvPr>
        </p:nvSpPr>
        <p:spPr/>
        <p:txBody>
          <a:bodyPr/>
          <a:lstStyle/>
          <a:p>
            <a:r>
              <a:rPr lang="fr-FR" dirty="0"/>
              <a:t>Programmation Orientée Objet (POO)</a:t>
            </a:r>
          </a:p>
        </p:txBody>
      </p:sp>
      <p:sp>
        <p:nvSpPr>
          <p:cNvPr id="3" name="Espace réservé du contenu 2">
            <a:extLst>
              <a:ext uri="{FF2B5EF4-FFF2-40B4-BE49-F238E27FC236}">
                <a16:creationId xmlns:a16="http://schemas.microsoft.com/office/drawing/2014/main" id="{5521FD8C-B900-4852-A050-FB05637FC2EC}"/>
              </a:ext>
            </a:extLst>
          </p:cNvPr>
          <p:cNvSpPr>
            <a:spLocks noGrp="1"/>
          </p:cNvSpPr>
          <p:nvPr>
            <p:ph idx="1"/>
          </p:nvPr>
        </p:nvSpPr>
        <p:spPr/>
        <p:txBody>
          <a:bodyPr>
            <a:normAutofit/>
          </a:bodyPr>
          <a:lstStyle/>
          <a:p>
            <a:endParaRPr lang="fr-FR" dirty="0"/>
          </a:p>
        </p:txBody>
      </p:sp>
      <p:sp>
        <p:nvSpPr>
          <p:cNvPr id="4" name="Espace réservé du numéro de diapositive 3">
            <a:extLst>
              <a:ext uri="{FF2B5EF4-FFF2-40B4-BE49-F238E27FC236}">
                <a16:creationId xmlns:a16="http://schemas.microsoft.com/office/drawing/2014/main" id="{80ED2918-27F1-4232-BF33-8B12D36FE2B0}"/>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104</a:t>
            </a:fld>
            <a:endParaRPr lang="fr-FR"/>
          </a:p>
        </p:txBody>
      </p:sp>
      <p:pic>
        <p:nvPicPr>
          <p:cNvPr id="5" name="Image 4">
            <a:extLst>
              <a:ext uri="{FF2B5EF4-FFF2-40B4-BE49-F238E27FC236}">
                <a16:creationId xmlns:a16="http://schemas.microsoft.com/office/drawing/2014/main" id="{B7A15FF0-8257-43E0-A5E4-0875291C377D}"/>
              </a:ext>
            </a:extLst>
          </p:cNvPr>
          <p:cNvPicPr>
            <a:picLocks noChangeAspect="1"/>
          </p:cNvPicPr>
          <p:nvPr/>
        </p:nvPicPr>
        <p:blipFill>
          <a:blip r:embed="rId2"/>
          <a:stretch>
            <a:fillRect/>
          </a:stretch>
        </p:blipFill>
        <p:spPr>
          <a:xfrm>
            <a:off x="2643187" y="1422400"/>
            <a:ext cx="6905625" cy="4933950"/>
          </a:xfrm>
          <a:prstGeom prst="rect">
            <a:avLst/>
          </a:prstGeom>
        </p:spPr>
      </p:pic>
    </p:spTree>
    <p:extLst>
      <p:ext uri="{BB962C8B-B14F-4D97-AF65-F5344CB8AC3E}">
        <p14:creationId xmlns:p14="http://schemas.microsoft.com/office/powerpoint/2010/main" val="11133274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F61032-6C21-4A6E-AE87-60B9949FCEF6}"/>
              </a:ext>
            </a:extLst>
          </p:cNvPr>
          <p:cNvSpPr>
            <a:spLocks noGrp="1"/>
          </p:cNvSpPr>
          <p:nvPr>
            <p:ph type="title"/>
          </p:nvPr>
        </p:nvSpPr>
        <p:spPr/>
        <p:txBody>
          <a:bodyPr/>
          <a:lstStyle/>
          <a:p>
            <a:r>
              <a:rPr lang="fr-FR" dirty="0"/>
              <a:t>Programmation Déclarative</a:t>
            </a:r>
          </a:p>
        </p:txBody>
      </p:sp>
      <p:sp>
        <p:nvSpPr>
          <p:cNvPr id="3" name="Espace réservé du contenu 2">
            <a:extLst>
              <a:ext uri="{FF2B5EF4-FFF2-40B4-BE49-F238E27FC236}">
                <a16:creationId xmlns:a16="http://schemas.microsoft.com/office/drawing/2014/main" id="{BFA5951D-B448-4176-80F3-784AEEF26AFD}"/>
              </a:ext>
            </a:extLst>
          </p:cNvPr>
          <p:cNvSpPr>
            <a:spLocks noGrp="1"/>
          </p:cNvSpPr>
          <p:nvPr>
            <p:ph idx="1"/>
          </p:nvPr>
        </p:nvSpPr>
        <p:spPr>
          <a:xfrm>
            <a:off x="838200" y="1571626"/>
            <a:ext cx="10515600" cy="5143318"/>
          </a:xfrm>
        </p:spPr>
        <p:txBody>
          <a:bodyPr>
            <a:normAutofit fontScale="77500" lnSpcReduction="20000"/>
          </a:bodyPr>
          <a:lstStyle/>
          <a:p>
            <a:r>
              <a:rPr lang="fr-FR" dirty="0"/>
              <a:t>La </a:t>
            </a:r>
            <a:r>
              <a:rPr lang="fr-FR" b="1" dirty="0"/>
              <a:t>programmation déclarative</a:t>
            </a:r>
            <a:r>
              <a:rPr lang="fr-FR" dirty="0"/>
              <a:t> est un </a:t>
            </a:r>
            <a:r>
              <a:rPr lang="fr-FR" dirty="0">
                <a:hlinkClick r:id="rId2" tooltip="Paradigme (programmation)"/>
              </a:rPr>
              <a:t>paradigme de programmation</a:t>
            </a:r>
            <a:r>
              <a:rPr lang="fr-FR" dirty="0"/>
              <a:t>. Elle consiste à créer des applications sur la base de composants logiciels indépendants du contexte et ne comportant aucun état interne. Autrement dit, l'appel d'un de ces composants avec les mêmes arguments produit exactement le même résultat, quel que soit le moment et le contexte de l'appel.</a:t>
            </a:r>
          </a:p>
          <a:p>
            <a:r>
              <a:rPr lang="fr-FR" dirty="0"/>
              <a:t>C'est une forme de programmation sans </a:t>
            </a:r>
            <a:r>
              <a:rPr lang="fr-FR" dirty="0">
                <a:hlinkClick r:id="rId3" tooltip="Effet de bord (informatique)"/>
              </a:rPr>
              <a:t>effets de bord</a:t>
            </a:r>
            <a:r>
              <a:rPr lang="fr-FR" dirty="0"/>
              <a:t>.</a:t>
            </a:r>
          </a:p>
          <a:p>
            <a:endParaRPr lang="fr-FR" dirty="0"/>
          </a:p>
          <a:p>
            <a:r>
              <a:rPr lang="fr-FR" dirty="0"/>
              <a:t>Il existe plusieurs formes de programmation déclarative :</a:t>
            </a:r>
          </a:p>
          <a:p>
            <a:pPr lvl="1"/>
            <a:r>
              <a:rPr lang="fr-FR" dirty="0"/>
              <a:t>la </a:t>
            </a:r>
            <a:r>
              <a:rPr lang="fr-FR" dirty="0">
                <a:hlinkClick r:id="rId4" tooltip="Programmation descriptive (page inexistante)"/>
              </a:rPr>
              <a:t>programmation descriptive</a:t>
            </a:r>
            <a:r>
              <a:rPr lang="fr-FR" dirty="0"/>
              <a:t>, à l'expressivité réduite, qui permet de décrire des structures de données, comme </a:t>
            </a:r>
            <a:r>
              <a:rPr lang="fr-FR" dirty="0">
                <a:hlinkClick r:id="rId5" tooltip="Hypertext Markup Language"/>
              </a:rPr>
              <a:t>HTML</a:t>
            </a:r>
            <a:r>
              <a:rPr lang="fr-FR" dirty="0"/>
              <a:t>, </a:t>
            </a:r>
            <a:r>
              <a:rPr lang="fr-FR" dirty="0">
                <a:hlinkClick r:id="rId6" tooltip="Extensible Markup Language"/>
              </a:rPr>
              <a:t>XML</a:t>
            </a:r>
            <a:r>
              <a:rPr lang="fr-FR" dirty="0"/>
              <a:t> ou </a:t>
            </a:r>
            <a:r>
              <a:rPr lang="fr-FR" dirty="0" err="1">
                <a:hlinkClick r:id="rId7" tooltip="LaTeX"/>
              </a:rPr>
              <a:t>LaTeX</a:t>
            </a:r>
            <a:r>
              <a:rPr lang="fr-FR" dirty="0"/>
              <a:t> ;</a:t>
            </a:r>
          </a:p>
          <a:p>
            <a:pPr lvl="1"/>
            <a:r>
              <a:rPr lang="fr-FR" dirty="0"/>
              <a:t>la </a:t>
            </a:r>
            <a:r>
              <a:rPr lang="fr-FR" dirty="0">
                <a:hlinkClick r:id="rId8" tooltip="Programmation fonctionnelle"/>
              </a:rPr>
              <a:t>programmation fonctionnelle</a:t>
            </a:r>
            <a:r>
              <a:rPr lang="fr-FR" dirty="0"/>
              <a:t>, qui perçoit les applications comme un ensemble de fonctions mathématiques, comme </a:t>
            </a:r>
            <a:r>
              <a:rPr lang="fr-FR" dirty="0">
                <a:hlinkClick r:id="rId9" tooltip="Lisp"/>
              </a:rPr>
              <a:t>Lisp</a:t>
            </a:r>
            <a:r>
              <a:rPr lang="fr-FR" dirty="0"/>
              <a:t>, </a:t>
            </a:r>
            <a:r>
              <a:rPr lang="fr-FR" dirty="0">
                <a:hlinkClick r:id="rId10" tooltip="Caml"/>
              </a:rPr>
              <a:t>Caml</a:t>
            </a:r>
            <a:r>
              <a:rPr lang="fr-FR" dirty="0"/>
              <a:t>, </a:t>
            </a:r>
            <a:r>
              <a:rPr lang="fr-FR" dirty="0">
                <a:hlinkClick r:id="rId11" tooltip="Haskell"/>
              </a:rPr>
              <a:t>Haskell</a:t>
            </a:r>
            <a:r>
              <a:rPr lang="fr-FR" dirty="0"/>
              <a:t> et </a:t>
            </a:r>
            <a:r>
              <a:rPr lang="fr-FR" dirty="0">
                <a:hlinkClick r:id="rId12" tooltip="Oz (langage)"/>
              </a:rPr>
              <a:t>Oz</a:t>
            </a:r>
            <a:r>
              <a:rPr lang="fr-FR" dirty="0"/>
              <a:t> ;</a:t>
            </a:r>
          </a:p>
          <a:p>
            <a:pPr lvl="1"/>
            <a:r>
              <a:rPr lang="fr-FR" dirty="0"/>
              <a:t>la </a:t>
            </a:r>
            <a:r>
              <a:rPr lang="fr-FR" dirty="0">
                <a:hlinkClick r:id="rId13" tooltip="Programmation logique"/>
              </a:rPr>
              <a:t>programmation logique</a:t>
            </a:r>
            <a:r>
              <a:rPr lang="fr-FR" dirty="0"/>
              <a:t>, pour laquelle les composants d'une application sont des relations logiques, comme </a:t>
            </a:r>
            <a:r>
              <a:rPr lang="fr-FR" dirty="0">
                <a:hlinkClick r:id="rId14" tooltip="Prolog"/>
              </a:rPr>
              <a:t>Prolog</a:t>
            </a:r>
            <a:r>
              <a:rPr lang="fr-FR" dirty="0"/>
              <a:t> et </a:t>
            </a:r>
            <a:r>
              <a:rPr lang="fr-FR" dirty="0">
                <a:hlinkClick r:id="rId15" tooltip="Mercury (langage)"/>
              </a:rPr>
              <a:t>Mercury</a:t>
            </a:r>
            <a:r>
              <a:rPr lang="fr-FR" dirty="0"/>
              <a:t> ;</a:t>
            </a:r>
          </a:p>
          <a:p>
            <a:pPr lvl="1"/>
            <a:r>
              <a:rPr lang="fr-FR" dirty="0"/>
              <a:t>la </a:t>
            </a:r>
            <a:r>
              <a:rPr lang="fr-FR" dirty="0">
                <a:hlinkClick r:id="rId16" tooltip="Programmation par contraintes"/>
              </a:rPr>
              <a:t>programmation par contraintes</a:t>
            </a:r>
            <a:r>
              <a:rPr lang="fr-FR" dirty="0"/>
              <a:t>.</a:t>
            </a:r>
          </a:p>
          <a:p>
            <a:pPr marL="457200" lvl="1" indent="0">
              <a:buNone/>
            </a:pPr>
            <a:endParaRPr lang="fr-FR" dirty="0">
              <a:hlinkClick r:id="rId17"/>
            </a:endParaRPr>
          </a:p>
          <a:p>
            <a:pPr marL="457200" lvl="1" indent="0">
              <a:buNone/>
            </a:pPr>
            <a:endParaRPr lang="fr-FR" dirty="0">
              <a:hlinkClick r:id="rId17"/>
            </a:endParaRPr>
          </a:p>
          <a:p>
            <a:pPr marL="0" indent="0">
              <a:buNone/>
            </a:pPr>
            <a:r>
              <a:rPr lang="fr-FR" dirty="0">
                <a:hlinkClick r:id="rId17"/>
              </a:rPr>
              <a:t>https://fr.wikipedia.org/wiki/Programmation_d%C3%A9clarative</a:t>
            </a:r>
            <a:endParaRPr lang="fr-FR" dirty="0"/>
          </a:p>
        </p:txBody>
      </p:sp>
      <p:sp>
        <p:nvSpPr>
          <p:cNvPr id="4" name="Espace réservé du numéro de diapositive 3">
            <a:extLst>
              <a:ext uri="{FF2B5EF4-FFF2-40B4-BE49-F238E27FC236}">
                <a16:creationId xmlns:a16="http://schemas.microsoft.com/office/drawing/2014/main" id="{DD615D1F-56BF-4106-8973-F16AAAB24247}"/>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105</a:t>
            </a:fld>
            <a:endParaRPr lang="fr-FR"/>
          </a:p>
        </p:txBody>
      </p:sp>
    </p:spTree>
    <p:extLst>
      <p:ext uri="{BB962C8B-B14F-4D97-AF65-F5344CB8AC3E}">
        <p14:creationId xmlns:p14="http://schemas.microsoft.com/office/powerpoint/2010/main" val="8426715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DA3A5C-2277-4313-9A03-F2C194789B4C}"/>
              </a:ext>
            </a:extLst>
          </p:cNvPr>
          <p:cNvSpPr>
            <a:spLocks noGrp="1"/>
          </p:cNvSpPr>
          <p:nvPr>
            <p:ph type="title"/>
          </p:nvPr>
        </p:nvSpPr>
        <p:spPr/>
        <p:txBody>
          <a:bodyPr/>
          <a:lstStyle/>
          <a:p>
            <a:r>
              <a:rPr lang="fr-FR" dirty="0"/>
              <a:t>Programmation Déclarative =&gt; Fonctionnelle</a:t>
            </a:r>
          </a:p>
        </p:txBody>
      </p:sp>
      <p:sp>
        <p:nvSpPr>
          <p:cNvPr id="3" name="Espace réservé du contenu 2">
            <a:extLst>
              <a:ext uri="{FF2B5EF4-FFF2-40B4-BE49-F238E27FC236}">
                <a16:creationId xmlns:a16="http://schemas.microsoft.com/office/drawing/2014/main" id="{88261F09-8386-4A37-8824-46D5DAF7AEAD}"/>
              </a:ext>
            </a:extLst>
          </p:cNvPr>
          <p:cNvSpPr>
            <a:spLocks noGrp="1"/>
          </p:cNvSpPr>
          <p:nvPr>
            <p:ph idx="1"/>
          </p:nvPr>
        </p:nvSpPr>
        <p:spPr>
          <a:xfrm>
            <a:off x="838200" y="5486400"/>
            <a:ext cx="8907684" cy="1235072"/>
          </a:xfrm>
        </p:spPr>
        <p:txBody>
          <a:bodyPr>
            <a:normAutofit fontScale="77500" lnSpcReduction="20000"/>
          </a:bodyPr>
          <a:lstStyle/>
          <a:p>
            <a:r>
              <a:rPr lang="fr-FR" dirty="0">
                <a:hlinkClick r:id="rId2"/>
              </a:rPr>
              <a:t>https://dev.to/naveen/introduction-to-functional-programming-with-c</a:t>
            </a:r>
            <a:endParaRPr lang="fr-FR" dirty="0"/>
          </a:p>
          <a:p>
            <a:r>
              <a:rPr lang="fr-FR" dirty="0">
                <a:hlinkClick r:id="rId3"/>
              </a:rPr>
              <a:t>http://www.dotnetcurry.com/csharp/1384/functional-programming-fsharp-for-csharp-developers</a:t>
            </a:r>
            <a:endParaRPr lang="fr-FR" dirty="0"/>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0A864EB9-B884-4A35-B7F6-919C489925B2}"/>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106</a:t>
            </a:fld>
            <a:endParaRPr lang="fr-FR"/>
          </a:p>
        </p:txBody>
      </p:sp>
      <p:pic>
        <p:nvPicPr>
          <p:cNvPr id="5" name="Image 4">
            <a:extLst>
              <a:ext uri="{FF2B5EF4-FFF2-40B4-BE49-F238E27FC236}">
                <a16:creationId xmlns:a16="http://schemas.microsoft.com/office/drawing/2014/main" id="{B356A4A6-93C3-43F0-B597-C3C425033F9E}"/>
              </a:ext>
            </a:extLst>
          </p:cNvPr>
          <p:cNvPicPr>
            <a:picLocks noChangeAspect="1"/>
          </p:cNvPicPr>
          <p:nvPr/>
        </p:nvPicPr>
        <p:blipFill>
          <a:blip r:embed="rId4"/>
          <a:stretch>
            <a:fillRect/>
          </a:stretch>
        </p:blipFill>
        <p:spPr>
          <a:xfrm>
            <a:off x="1766104" y="1468619"/>
            <a:ext cx="8458200" cy="3790950"/>
          </a:xfrm>
          <a:prstGeom prst="rect">
            <a:avLst/>
          </a:prstGeom>
        </p:spPr>
      </p:pic>
    </p:spTree>
    <p:extLst>
      <p:ext uri="{BB962C8B-B14F-4D97-AF65-F5344CB8AC3E}">
        <p14:creationId xmlns:p14="http://schemas.microsoft.com/office/powerpoint/2010/main" val="10099739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BF888D-23FE-4EBC-95B4-7D49E9140F0F}"/>
              </a:ext>
            </a:extLst>
          </p:cNvPr>
          <p:cNvSpPr>
            <a:spLocks noGrp="1"/>
          </p:cNvSpPr>
          <p:nvPr>
            <p:ph type="title"/>
          </p:nvPr>
        </p:nvSpPr>
        <p:spPr/>
        <p:txBody>
          <a:bodyPr>
            <a:normAutofit/>
          </a:bodyPr>
          <a:lstStyle/>
          <a:p>
            <a:r>
              <a:rPr lang="fr-FR" dirty="0"/>
              <a:t>Programmation Impérative / Objet / Fonctionnelle</a:t>
            </a:r>
          </a:p>
        </p:txBody>
      </p:sp>
      <p:sp>
        <p:nvSpPr>
          <p:cNvPr id="3" name="Espace réservé du contenu 2">
            <a:extLst>
              <a:ext uri="{FF2B5EF4-FFF2-40B4-BE49-F238E27FC236}">
                <a16:creationId xmlns:a16="http://schemas.microsoft.com/office/drawing/2014/main" id="{6E55FC48-EF22-4D12-8C25-6F813B5E7669}"/>
              </a:ext>
            </a:extLst>
          </p:cNvPr>
          <p:cNvSpPr>
            <a:spLocks noGrp="1"/>
          </p:cNvSpPr>
          <p:nvPr>
            <p:ph idx="1"/>
          </p:nvPr>
        </p:nvSpPr>
        <p:spPr/>
        <p:txBody>
          <a:bodyPr/>
          <a:lstStyle/>
          <a:p>
            <a:r>
              <a:rPr lang="fr-FR" dirty="0"/>
              <a:t>Ces trois modes de pensées / programmations sont complémentaires</a:t>
            </a:r>
          </a:p>
          <a:p>
            <a:r>
              <a:rPr lang="fr-FR" dirty="0"/>
              <a:t>Quasiment tous les langages du marchés permettent (ou évoluent pour) réaliser les 3 approches (plus ou moins tournée dans un mode ou l’autre).</a:t>
            </a:r>
          </a:p>
          <a:p>
            <a:endParaRPr lang="fr-FR" dirty="0"/>
          </a:p>
          <a:p>
            <a:endParaRPr lang="fr-FR" dirty="0"/>
          </a:p>
        </p:txBody>
      </p:sp>
      <p:sp>
        <p:nvSpPr>
          <p:cNvPr id="4" name="Espace réservé du numéro de diapositive 3">
            <a:extLst>
              <a:ext uri="{FF2B5EF4-FFF2-40B4-BE49-F238E27FC236}">
                <a16:creationId xmlns:a16="http://schemas.microsoft.com/office/drawing/2014/main" id="{C9DFE86B-C6AC-4D6E-9392-CA816AC98886}"/>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107</a:t>
            </a:fld>
            <a:endParaRPr lang="fr-FR"/>
          </a:p>
        </p:txBody>
      </p:sp>
    </p:spTree>
    <p:extLst>
      <p:ext uri="{BB962C8B-B14F-4D97-AF65-F5344CB8AC3E}">
        <p14:creationId xmlns:p14="http://schemas.microsoft.com/office/powerpoint/2010/main" val="19503174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1E5A4F-DDE0-42CF-A439-FD0B2205A1A3}"/>
              </a:ext>
            </a:extLst>
          </p:cNvPr>
          <p:cNvSpPr>
            <a:spLocks noGrp="1"/>
          </p:cNvSpPr>
          <p:nvPr>
            <p:ph type="title"/>
          </p:nvPr>
        </p:nvSpPr>
        <p:spPr/>
        <p:txBody>
          <a:bodyPr/>
          <a:lstStyle/>
          <a:p>
            <a:r>
              <a:rPr lang="fr-FR" dirty="0"/>
              <a:t>Le code et les fractales</a:t>
            </a:r>
          </a:p>
        </p:txBody>
      </p:sp>
      <p:sp>
        <p:nvSpPr>
          <p:cNvPr id="3" name="Espace réservé du contenu 2">
            <a:extLst>
              <a:ext uri="{FF2B5EF4-FFF2-40B4-BE49-F238E27FC236}">
                <a16:creationId xmlns:a16="http://schemas.microsoft.com/office/drawing/2014/main" id="{B3669CEE-89CF-4E05-A449-742F7AD4141C}"/>
              </a:ext>
            </a:extLst>
          </p:cNvPr>
          <p:cNvSpPr>
            <a:spLocks noGrp="1"/>
          </p:cNvSpPr>
          <p:nvPr>
            <p:ph idx="1"/>
          </p:nvPr>
        </p:nvSpPr>
        <p:spPr/>
        <p:txBody>
          <a:bodyPr/>
          <a:lstStyle/>
          <a:p>
            <a:r>
              <a:rPr lang="fr-FR" dirty="0"/>
              <a:t>Image module </a:t>
            </a:r>
            <a:r>
              <a:rPr lang="fr-FR" dirty="0" err="1"/>
              <a:t>node</a:t>
            </a:r>
            <a:endParaRPr lang="fr-FR" dirty="0"/>
          </a:p>
        </p:txBody>
      </p:sp>
      <p:sp>
        <p:nvSpPr>
          <p:cNvPr id="4" name="Espace réservé du numéro de diapositive 3">
            <a:extLst>
              <a:ext uri="{FF2B5EF4-FFF2-40B4-BE49-F238E27FC236}">
                <a16:creationId xmlns:a16="http://schemas.microsoft.com/office/drawing/2014/main" id="{4837FAA9-29DC-4E06-8BE9-51AA11E9C40B}"/>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108</a:t>
            </a:fld>
            <a:endParaRPr lang="fr-FR"/>
          </a:p>
        </p:txBody>
      </p:sp>
    </p:spTree>
    <p:extLst>
      <p:ext uri="{BB962C8B-B14F-4D97-AF65-F5344CB8AC3E}">
        <p14:creationId xmlns:p14="http://schemas.microsoft.com/office/powerpoint/2010/main" val="31602829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C95774-5F16-486D-845F-46F5DCE2AE9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5D9C21E-F4F4-4440-9200-25815BC4E5A7}"/>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AF017E41-7462-4784-AA00-75B3496806D5}"/>
              </a:ext>
            </a:extLst>
          </p:cNvPr>
          <p:cNvPicPr>
            <a:picLocks noChangeAspect="1"/>
          </p:cNvPicPr>
          <p:nvPr/>
        </p:nvPicPr>
        <p:blipFill>
          <a:blip r:embed="rId2"/>
          <a:stretch>
            <a:fillRect/>
          </a:stretch>
        </p:blipFill>
        <p:spPr>
          <a:xfrm>
            <a:off x="1747837" y="204787"/>
            <a:ext cx="8696325" cy="6448425"/>
          </a:xfrm>
          <a:prstGeom prst="rect">
            <a:avLst/>
          </a:prstGeom>
        </p:spPr>
      </p:pic>
    </p:spTree>
    <p:extLst>
      <p:ext uri="{BB962C8B-B14F-4D97-AF65-F5344CB8AC3E}">
        <p14:creationId xmlns:p14="http://schemas.microsoft.com/office/powerpoint/2010/main" val="3759083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ssociÃ©e">
            <a:extLst>
              <a:ext uri="{FF2B5EF4-FFF2-40B4-BE49-F238E27FC236}">
                <a16:creationId xmlns:a16="http://schemas.microsoft.com/office/drawing/2014/main" id="{F4C0E8F4-196F-4CCE-8E47-418E59C89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362" y="442440"/>
            <a:ext cx="5482256" cy="5141847"/>
          </a:xfrm>
          <a:prstGeom prst="rect">
            <a:avLst/>
          </a:prstGeom>
          <a:blipFill dpi="0" rotWithShape="1">
            <a:blip r:embed="rId3"/>
            <a:srcRect/>
            <a:tile tx="0" ty="0" sx="100000" sy="100000" flip="none" algn="tl"/>
          </a:blipFill>
        </p:spPr>
      </p:pic>
      <p:sp>
        <p:nvSpPr>
          <p:cNvPr id="3" name="Rectangle 2">
            <a:extLst>
              <a:ext uri="{FF2B5EF4-FFF2-40B4-BE49-F238E27FC236}">
                <a16:creationId xmlns:a16="http://schemas.microsoft.com/office/drawing/2014/main" id="{3E5AEB2A-DBA0-4806-B0E9-9D36BCAEE0D7}"/>
              </a:ext>
            </a:extLst>
          </p:cNvPr>
          <p:cNvSpPr/>
          <p:nvPr/>
        </p:nvSpPr>
        <p:spPr>
          <a:xfrm>
            <a:off x="3325092" y="1569028"/>
            <a:ext cx="1257300" cy="11949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66002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EF8C36-2602-44EB-970B-63086EDDFB23}"/>
              </a:ext>
            </a:extLst>
          </p:cNvPr>
          <p:cNvSpPr>
            <a:spLocks noGrp="1"/>
          </p:cNvSpPr>
          <p:nvPr>
            <p:ph type="title"/>
          </p:nvPr>
        </p:nvSpPr>
        <p:spPr/>
        <p:txBody>
          <a:bodyPr/>
          <a:lstStyle/>
          <a:p>
            <a:r>
              <a:rPr lang="fr-FR" dirty="0"/>
              <a:t>Découpages en librairies</a:t>
            </a:r>
          </a:p>
        </p:txBody>
      </p:sp>
      <p:sp>
        <p:nvSpPr>
          <p:cNvPr id="3" name="Espace réservé du contenu 2">
            <a:extLst>
              <a:ext uri="{FF2B5EF4-FFF2-40B4-BE49-F238E27FC236}">
                <a16:creationId xmlns:a16="http://schemas.microsoft.com/office/drawing/2014/main" id="{FAE23991-2DAF-4DB5-BD35-D70F683529BC}"/>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AEF6DD4A-7A26-48A6-9035-737B076274EC}"/>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110</a:t>
            </a:fld>
            <a:endParaRPr lang="fr-FR"/>
          </a:p>
        </p:txBody>
      </p:sp>
    </p:spTree>
    <p:extLst>
      <p:ext uri="{BB962C8B-B14F-4D97-AF65-F5344CB8AC3E}">
        <p14:creationId xmlns:p14="http://schemas.microsoft.com/office/powerpoint/2010/main" val="2032028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102C42-8C79-4E0B-925A-2F0124469C34}"/>
              </a:ext>
            </a:extLst>
          </p:cNvPr>
          <p:cNvSpPr>
            <a:spLocks noGrp="1"/>
          </p:cNvSpPr>
          <p:nvPr>
            <p:ph type="title"/>
          </p:nvPr>
        </p:nvSpPr>
        <p:spPr/>
        <p:txBody>
          <a:bodyPr/>
          <a:lstStyle/>
          <a:p>
            <a:r>
              <a:rPr lang="fr-FR" dirty="0"/>
              <a:t>Organisation des répertoires/fichiers</a:t>
            </a:r>
          </a:p>
        </p:txBody>
      </p:sp>
      <p:sp>
        <p:nvSpPr>
          <p:cNvPr id="3" name="Espace réservé du contenu 2">
            <a:extLst>
              <a:ext uri="{FF2B5EF4-FFF2-40B4-BE49-F238E27FC236}">
                <a16:creationId xmlns:a16="http://schemas.microsoft.com/office/drawing/2014/main" id="{75C78FC8-1DB2-4108-95F7-D48C2B097390}"/>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71342F0-0111-42C1-BB4B-4B8925A8FFD4}"/>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111</a:t>
            </a:fld>
            <a:endParaRPr lang="fr-FR"/>
          </a:p>
        </p:txBody>
      </p:sp>
    </p:spTree>
    <p:extLst>
      <p:ext uri="{BB962C8B-B14F-4D97-AF65-F5344CB8AC3E}">
        <p14:creationId xmlns:p14="http://schemas.microsoft.com/office/powerpoint/2010/main" val="28635477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E652BD-3BE5-47CE-9643-9D4FAAFE715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72DB50F-B7F9-4355-A9BF-0DF5DE549F81}"/>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88D11035-62A4-4F60-AFA5-575D7F40B4D6}"/>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112</a:t>
            </a:fld>
            <a:endParaRPr lang="fr-FR"/>
          </a:p>
        </p:txBody>
      </p:sp>
    </p:spTree>
    <p:extLst>
      <p:ext uri="{BB962C8B-B14F-4D97-AF65-F5344CB8AC3E}">
        <p14:creationId xmlns:p14="http://schemas.microsoft.com/office/powerpoint/2010/main" val="22237702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8877F-497D-472E-938F-42544320AA93}"/>
              </a:ext>
            </a:extLst>
          </p:cNvPr>
          <p:cNvSpPr>
            <a:spLocks noGrp="1"/>
          </p:cNvSpPr>
          <p:nvPr>
            <p:ph type="title"/>
          </p:nvPr>
        </p:nvSpPr>
        <p:spPr/>
        <p:txBody>
          <a:bodyPr>
            <a:normAutofit/>
          </a:bodyPr>
          <a:lstStyle/>
          <a:p>
            <a:pPr algn="ctr"/>
            <a:r>
              <a:rPr lang="fr-FR" sz="6600" dirty="0"/>
              <a:t>Démo « Code »</a:t>
            </a:r>
          </a:p>
        </p:txBody>
      </p:sp>
      <p:sp>
        <p:nvSpPr>
          <p:cNvPr id="3" name="Espace réservé du contenu 2">
            <a:extLst>
              <a:ext uri="{FF2B5EF4-FFF2-40B4-BE49-F238E27FC236}">
                <a16:creationId xmlns:a16="http://schemas.microsoft.com/office/drawing/2014/main" id="{2911E96B-8107-4343-9146-F9E51596DF68}"/>
              </a:ext>
            </a:extLst>
          </p:cNvPr>
          <p:cNvSpPr>
            <a:spLocks noGrp="1"/>
          </p:cNvSpPr>
          <p:nvPr>
            <p:ph idx="1"/>
          </p:nvPr>
        </p:nvSpPr>
        <p:spPr/>
        <p:txBody>
          <a:bodyPr>
            <a:normAutofit/>
          </a:bodyPr>
          <a:lstStyle/>
          <a:p>
            <a:pPr marL="0" indent="0" algn="ctr">
              <a:lnSpc>
                <a:spcPct val="100000"/>
              </a:lnSpc>
              <a:buNone/>
            </a:pPr>
            <a:endParaRPr lang="fr-FR" sz="4400" b="1" dirty="0"/>
          </a:p>
          <a:p>
            <a:pPr marL="0" indent="0" algn="ctr">
              <a:lnSpc>
                <a:spcPct val="100000"/>
              </a:lnSpc>
              <a:buNone/>
            </a:pPr>
            <a:endParaRPr lang="fr-FR" sz="4400" b="1" dirty="0"/>
          </a:p>
          <a:p>
            <a:pPr marL="0" indent="0" algn="ctr">
              <a:lnSpc>
                <a:spcPct val="100000"/>
              </a:lnSpc>
              <a:buNone/>
            </a:pPr>
            <a:r>
              <a:rPr lang="fr-FR" sz="4400" b="1" dirty="0"/>
              <a:t>Programmation sans couplage</a:t>
            </a:r>
            <a:endParaRPr lang="fr-FR" sz="4000" dirty="0"/>
          </a:p>
        </p:txBody>
      </p:sp>
      <p:sp>
        <p:nvSpPr>
          <p:cNvPr id="4" name="Espace réservé du numéro de diapositive 3">
            <a:extLst>
              <a:ext uri="{FF2B5EF4-FFF2-40B4-BE49-F238E27FC236}">
                <a16:creationId xmlns:a16="http://schemas.microsoft.com/office/drawing/2014/main" id="{FA90A5D2-D791-43CC-8CB5-9E7D4338CC0B}"/>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113</a:t>
            </a:fld>
            <a:endParaRPr lang="fr-FR"/>
          </a:p>
        </p:txBody>
      </p:sp>
    </p:spTree>
    <p:extLst>
      <p:ext uri="{BB962C8B-B14F-4D97-AF65-F5344CB8AC3E}">
        <p14:creationId xmlns:p14="http://schemas.microsoft.com/office/powerpoint/2010/main" val="6987859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80B92B-5AAE-444E-ACB8-41FB072BA12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8A61F71-F1D9-44AA-AEF2-B2D67B546F6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C1C63F39-BE1B-4033-8FF6-B85658A0A0BC}"/>
              </a:ext>
            </a:extLst>
          </p:cNvPr>
          <p:cNvSpPr txBox="1"/>
          <p:nvPr/>
        </p:nvSpPr>
        <p:spPr>
          <a:xfrm>
            <a:off x="3140759" y="2903142"/>
            <a:ext cx="2863284" cy="1446550"/>
          </a:xfrm>
          <a:prstGeom prst="rect">
            <a:avLst/>
          </a:prstGeom>
          <a:noFill/>
        </p:spPr>
        <p:txBody>
          <a:bodyPr wrap="none" rtlCol="0">
            <a:spAutoFit/>
          </a:bodyPr>
          <a:lstStyle/>
          <a:p>
            <a:r>
              <a:rPr lang="fr-FR" sz="8800" dirty="0">
                <a:solidFill>
                  <a:schemeClr val="accent5">
                    <a:lumMod val="75000"/>
                  </a:schemeClr>
                </a:solidFill>
              </a:rPr>
              <a:t>Outils</a:t>
            </a:r>
          </a:p>
        </p:txBody>
      </p:sp>
      <p:pic>
        <p:nvPicPr>
          <p:cNvPr id="7" name="Image 6">
            <a:extLst>
              <a:ext uri="{FF2B5EF4-FFF2-40B4-BE49-F238E27FC236}">
                <a16:creationId xmlns:a16="http://schemas.microsoft.com/office/drawing/2014/main" id="{138D6CE5-68F8-480D-B0FD-FC830E790143}"/>
              </a:ext>
            </a:extLst>
          </p:cNvPr>
          <p:cNvPicPr>
            <a:picLocks noChangeAspect="1"/>
          </p:cNvPicPr>
          <p:nvPr/>
        </p:nvPicPr>
        <p:blipFill>
          <a:blip r:embed="rId2"/>
          <a:stretch>
            <a:fillRect/>
          </a:stretch>
        </p:blipFill>
        <p:spPr>
          <a:xfrm>
            <a:off x="6852403" y="1661795"/>
            <a:ext cx="4286250" cy="4286250"/>
          </a:xfrm>
          <a:prstGeom prst="rect">
            <a:avLst/>
          </a:prstGeom>
        </p:spPr>
      </p:pic>
      <p:sp>
        <p:nvSpPr>
          <p:cNvPr id="8" name="Rectangle 7">
            <a:extLst>
              <a:ext uri="{FF2B5EF4-FFF2-40B4-BE49-F238E27FC236}">
                <a16:creationId xmlns:a16="http://schemas.microsoft.com/office/drawing/2014/main" id="{188CCAA0-5641-443B-B110-449094B8343E}"/>
              </a:ext>
            </a:extLst>
          </p:cNvPr>
          <p:cNvSpPr/>
          <p:nvPr/>
        </p:nvSpPr>
        <p:spPr>
          <a:xfrm>
            <a:off x="0" y="5784215"/>
            <a:ext cx="11684000" cy="923330"/>
          </a:xfrm>
          <a:prstGeom prst="rect">
            <a:avLst/>
          </a:prstGeom>
        </p:spPr>
        <p:txBody>
          <a:bodyPr wrap="square">
            <a:spAutoFit/>
          </a:bodyPr>
          <a:lstStyle/>
          <a:p>
            <a:r>
              <a:rPr lang="fr-FR" dirty="0">
                <a:hlinkClick r:id="rId3"/>
              </a:rPr>
              <a:t>https://www.bricozor.com/perceuse-visseuse-filaire-percussion-sbe-650-coffret-600671510-metabo.html?gclid=Cj0KCQiAsbrxBRDpARIsAAnnz_NlbQcUXeq9-nHAR5yKNxzmoVSKscJS7rxxo8_GkcI2pD9MNDUFNAAaApnmEALw_wcB</a:t>
            </a:r>
            <a:endParaRPr lang="fr-FR" dirty="0"/>
          </a:p>
        </p:txBody>
      </p:sp>
    </p:spTree>
    <p:extLst>
      <p:ext uri="{BB962C8B-B14F-4D97-AF65-F5344CB8AC3E}">
        <p14:creationId xmlns:p14="http://schemas.microsoft.com/office/powerpoint/2010/main" val="23091062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ssociÃ©e">
            <a:extLst>
              <a:ext uri="{FF2B5EF4-FFF2-40B4-BE49-F238E27FC236}">
                <a16:creationId xmlns:a16="http://schemas.microsoft.com/office/drawing/2014/main" id="{F4C0E8F4-196F-4CCE-8E47-418E59C89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95" y="1249774"/>
            <a:ext cx="4646994" cy="4358449"/>
          </a:xfrm>
          <a:prstGeom prst="rect">
            <a:avLst/>
          </a:prstGeom>
          <a:blipFill dpi="0" rotWithShape="1">
            <a:blip r:embed="rId3"/>
            <a:srcRect/>
            <a:tile tx="0" ty="0" sx="100000" sy="100000" flip="none" algn="tl"/>
          </a:blipFill>
        </p:spPr>
      </p:pic>
      <p:sp>
        <p:nvSpPr>
          <p:cNvPr id="4" name="Espace réservé du numéro de diapositive 3">
            <a:extLst>
              <a:ext uri="{FF2B5EF4-FFF2-40B4-BE49-F238E27FC236}">
                <a16:creationId xmlns:a16="http://schemas.microsoft.com/office/drawing/2014/main" id="{6FAF9325-E7E0-46C5-AE6B-FAFF5677C76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115</a:t>
            </a:fld>
            <a:endParaRPr lang="fr-FR"/>
          </a:p>
        </p:txBody>
      </p:sp>
      <p:pic>
        <p:nvPicPr>
          <p:cNvPr id="22" name="Picture 2" descr="Image associÃ©e">
            <a:extLst>
              <a:ext uri="{FF2B5EF4-FFF2-40B4-BE49-F238E27FC236}">
                <a16:creationId xmlns:a16="http://schemas.microsoft.com/office/drawing/2014/main" id="{BA13AA06-DEC2-42E8-8E8D-96D4B11E5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030" y="1249774"/>
            <a:ext cx="4646994" cy="4358449"/>
          </a:xfrm>
          <a:prstGeom prst="rect">
            <a:avLst/>
          </a:prstGeom>
          <a:blipFill dpi="0" rotWithShape="1">
            <a:blip r:embed="rId3"/>
            <a:srcRect/>
            <a:tile tx="0" ty="0" sx="100000" sy="100000" flip="none" algn="tl"/>
          </a:blipFill>
        </p:spPr>
      </p:pic>
      <p:pic>
        <p:nvPicPr>
          <p:cNvPr id="25" name="Image 24">
            <a:extLst>
              <a:ext uri="{FF2B5EF4-FFF2-40B4-BE49-F238E27FC236}">
                <a16:creationId xmlns:a16="http://schemas.microsoft.com/office/drawing/2014/main" id="{55FDFC01-9957-47E7-8E5F-FA527451F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65575">
            <a:off x="-300911" y="3543186"/>
            <a:ext cx="3194966" cy="871790"/>
          </a:xfrm>
          <a:prstGeom prst="rect">
            <a:avLst/>
          </a:prstGeom>
        </p:spPr>
      </p:pic>
      <p:pic>
        <p:nvPicPr>
          <p:cNvPr id="26" name="Image 25">
            <a:extLst>
              <a:ext uri="{FF2B5EF4-FFF2-40B4-BE49-F238E27FC236}">
                <a16:creationId xmlns:a16="http://schemas.microsoft.com/office/drawing/2014/main" id="{200FE865-3620-4E27-A0D9-007CCDE24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70268">
            <a:off x="2066645" y="4980311"/>
            <a:ext cx="3194966" cy="871790"/>
          </a:xfrm>
          <a:prstGeom prst="rect">
            <a:avLst/>
          </a:prstGeom>
        </p:spPr>
      </p:pic>
      <p:pic>
        <p:nvPicPr>
          <p:cNvPr id="27" name="Image 26">
            <a:extLst>
              <a:ext uri="{FF2B5EF4-FFF2-40B4-BE49-F238E27FC236}">
                <a16:creationId xmlns:a16="http://schemas.microsoft.com/office/drawing/2014/main" id="{442E7F91-3F97-492D-8E88-0FE4419DD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789376">
            <a:off x="3712678" y="2708460"/>
            <a:ext cx="3194966" cy="871790"/>
          </a:xfrm>
          <a:prstGeom prst="rect">
            <a:avLst/>
          </a:prstGeom>
        </p:spPr>
      </p:pic>
      <p:pic>
        <p:nvPicPr>
          <p:cNvPr id="28" name="Image 27">
            <a:extLst>
              <a:ext uri="{FF2B5EF4-FFF2-40B4-BE49-F238E27FC236}">
                <a16:creationId xmlns:a16="http://schemas.microsoft.com/office/drawing/2014/main" id="{59B4B9CC-6663-4A27-A9F6-9E58F5805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89433">
            <a:off x="1796559" y="606371"/>
            <a:ext cx="3194966" cy="871790"/>
          </a:xfrm>
          <a:prstGeom prst="rect">
            <a:avLst/>
          </a:prstGeom>
        </p:spPr>
      </p:pic>
      <p:pic>
        <p:nvPicPr>
          <p:cNvPr id="29" name="Image 28">
            <a:extLst>
              <a:ext uri="{FF2B5EF4-FFF2-40B4-BE49-F238E27FC236}">
                <a16:creationId xmlns:a16="http://schemas.microsoft.com/office/drawing/2014/main" id="{4DCB7989-6A57-4B11-9630-5E69A6103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86337">
            <a:off x="224407" y="1069677"/>
            <a:ext cx="3194966" cy="871790"/>
          </a:xfrm>
          <a:prstGeom prst="rect">
            <a:avLst/>
          </a:prstGeom>
        </p:spPr>
      </p:pic>
      <p:pic>
        <p:nvPicPr>
          <p:cNvPr id="30" name="Image 29">
            <a:extLst>
              <a:ext uri="{FF2B5EF4-FFF2-40B4-BE49-F238E27FC236}">
                <a16:creationId xmlns:a16="http://schemas.microsoft.com/office/drawing/2014/main" id="{25C1B301-58D6-4011-9FAA-9014AEBD1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36194">
            <a:off x="6325485" y="3038894"/>
            <a:ext cx="1616529" cy="441092"/>
          </a:xfrm>
          <a:prstGeom prst="rect">
            <a:avLst/>
          </a:prstGeom>
        </p:spPr>
      </p:pic>
      <p:pic>
        <p:nvPicPr>
          <p:cNvPr id="31" name="Image 30">
            <a:extLst>
              <a:ext uri="{FF2B5EF4-FFF2-40B4-BE49-F238E27FC236}">
                <a16:creationId xmlns:a16="http://schemas.microsoft.com/office/drawing/2014/main" id="{00DA1853-A558-46B0-9B26-04217EF0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210267">
            <a:off x="6915103" y="4229360"/>
            <a:ext cx="1616529" cy="441092"/>
          </a:xfrm>
          <a:prstGeom prst="rect">
            <a:avLst/>
          </a:prstGeom>
        </p:spPr>
      </p:pic>
      <p:pic>
        <p:nvPicPr>
          <p:cNvPr id="32" name="Image 31">
            <a:extLst>
              <a:ext uri="{FF2B5EF4-FFF2-40B4-BE49-F238E27FC236}">
                <a16:creationId xmlns:a16="http://schemas.microsoft.com/office/drawing/2014/main" id="{9BB9D99E-6E27-4367-8A62-738485FBA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46809">
            <a:off x="7870566" y="5349386"/>
            <a:ext cx="1616529" cy="441092"/>
          </a:xfrm>
          <a:prstGeom prst="rect">
            <a:avLst/>
          </a:prstGeom>
        </p:spPr>
      </p:pic>
      <p:pic>
        <p:nvPicPr>
          <p:cNvPr id="33" name="Image 32">
            <a:extLst>
              <a:ext uri="{FF2B5EF4-FFF2-40B4-BE49-F238E27FC236}">
                <a16:creationId xmlns:a16="http://schemas.microsoft.com/office/drawing/2014/main" id="{DA9DCEC8-1B0D-42E9-92A5-7F7A79532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70979">
            <a:off x="9373069" y="5180751"/>
            <a:ext cx="1616529" cy="441092"/>
          </a:xfrm>
          <a:prstGeom prst="rect">
            <a:avLst/>
          </a:prstGeom>
        </p:spPr>
      </p:pic>
      <p:pic>
        <p:nvPicPr>
          <p:cNvPr id="34" name="Image 33">
            <a:extLst>
              <a:ext uri="{FF2B5EF4-FFF2-40B4-BE49-F238E27FC236}">
                <a16:creationId xmlns:a16="http://schemas.microsoft.com/office/drawing/2014/main" id="{8CFF9EC1-4347-4AD8-8643-5FA7362C6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293108">
            <a:off x="10006829" y="3954851"/>
            <a:ext cx="1616529" cy="441092"/>
          </a:xfrm>
          <a:prstGeom prst="rect">
            <a:avLst/>
          </a:prstGeom>
        </p:spPr>
      </p:pic>
      <p:pic>
        <p:nvPicPr>
          <p:cNvPr id="35" name="Image 34">
            <a:extLst>
              <a:ext uri="{FF2B5EF4-FFF2-40B4-BE49-F238E27FC236}">
                <a16:creationId xmlns:a16="http://schemas.microsoft.com/office/drawing/2014/main" id="{27A876B0-ABEF-4BD0-8F05-0383D11D7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307234">
            <a:off x="9594637" y="2404903"/>
            <a:ext cx="1616529" cy="441092"/>
          </a:xfrm>
          <a:prstGeom prst="rect">
            <a:avLst/>
          </a:prstGeom>
        </p:spPr>
      </p:pic>
      <p:pic>
        <p:nvPicPr>
          <p:cNvPr id="36" name="Image 35">
            <a:extLst>
              <a:ext uri="{FF2B5EF4-FFF2-40B4-BE49-F238E27FC236}">
                <a16:creationId xmlns:a16="http://schemas.microsoft.com/office/drawing/2014/main" id="{8EC37670-49CF-41A3-8517-0D5D98C31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629297">
            <a:off x="8738200" y="1158087"/>
            <a:ext cx="1616529" cy="441092"/>
          </a:xfrm>
          <a:prstGeom prst="rect">
            <a:avLst/>
          </a:prstGeom>
        </p:spPr>
      </p:pic>
      <p:pic>
        <p:nvPicPr>
          <p:cNvPr id="37" name="Image 36">
            <a:extLst>
              <a:ext uri="{FF2B5EF4-FFF2-40B4-BE49-F238E27FC236}">
                <a16:creationId xmlns:a16="http://schemas.microsoft.com/office/drawing/2014/main" id="{59EC8516-C864-4824-A10E-BB713D9A2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85909">
            <a:off x="7461060" y="1373892"/>
            <a:ext cx="1616529" cy="441092"/>
          </a:xfrm>
          <a:prstGeom prst="rect">
            <a:avLst/>
          </a:prstGeom>
        </p:spPr>
      </p:pic>
      <p:pic>
        <p:nvPicPr>
          <p:cNvPr id="38" name="Image 37">
            <a:extLst>
              <a:ext uri="{FF2B5EF4-FFF2-40B4-BE49-F238E27FC236}">
                <a16:creationId xmlns:a16="http://schemas.microsoft.com/office/drawing/2014/main" id="{D6D2AD7E-C05A-4551-9AC2-009AAFDD6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51100">
            <a:off x="6123623" y="2040573"/>
            <a:ext cx="1616529" cy="441092"/>
          </a:xfrm>
          <a:prstGeom prst="rect">
            <a:avLst/>
          </a:prstGeom>
        </p:spPr>
      </p:pic>
    </p:spTree>
    <p:extLst>
      <p:ext uri="{BB962C8B-B14F-4D97-AF65-F5344CB8AC3E}">
        <p14:creationId xmlns:p14="http://schemas.microsoft.com/office/powerpoint/2010/main" val="40554038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ssociÃ©e">
            <a:extLst>
              <a:ext uri="{FF2B5EF4-FFF2-40B4-BE49-F238E27FC236}">
                <a16:creationId xmlns:a16="http://schemas.microsoft.com/office/drawing/2014/main" id="{F4C0E8F4-196F-4CCE-8E47-418E59C89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95" y="1249774"/>
            <a:ext cx="4646994" cy="4358449"/>
          </a:xfrm>
          <a:prstGeom prst="rect">
            <a:avLst/>
          </a:prstGeom>
          <a:blipFill dpi="0" rotWithShape="1">
            <a:blip r:embed="rId3"/>
            <a:srcRect/>
            <a:tile tx="0" ty="0" sx="100000" sy="100000" flip="none" algn="tl"/>
          </a:blipFill>
        </p:spPr>
      </p:pic>
      <p:sp>
        <p:nvSpPr>
          <p:cNvPr id="4" name="Espace réservé du numéro de diapositive 3">
            <a:extLst>
              <a:ext uri="{FF2B5EF4-FFF2-40B4-BE49-F238E27FC236}">
                <a16:creationId xmlns:a16="http://schemas.microsoft.com/office/drawing/2014/main" id="{6FAF9325-E7E0-46C5-AE6B-FAFF5677C76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116</a:t>
            </a:fld>
            <a:endParaRPr lang="fr-FR"/>
          </a:p>
        </p:txBody>
      </p:sp>
      <p:pic>
        <p:nvPicPr>
          <p:cNvPr id="22" name="Picture 2" descr="Image associÃ©e">
            <a:extLst>
              <a:ext uri="{FF2B5EF4-FFF2-40B4-BE49-F238E27FC236}">
                <a16:creationId xmlns:a16="http://schemas.microsoft.com/office/drawing/2014/main" id="{BA13AA06-DEC2-42E8-8E8D-96D4B11E5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030" y="1249774"/>
            <a:ext cx="4646994" cy="4358449"/>
          </a:xfrm>
          <a:prstGeom prst="rect">
            <a:avLst/>
          </a:prstGeom>
          <a:blipFill dpi="0" rotWithShape="1">
            <a:blip r:embed="rId3"/>
            <a:srcRect/>
            <a:tile tx="0" ty="0" sx="100000" sy="100000" flip="none" algn="tl"/>
          </a:blipFill>
        </p:spPr>
      </p:pic>
      <p:pic>
        <p:nvPicPr>
          <p:cNvPr id="25" name="Image 24">
            <a:extLst>
              <a:ext uri="{FF2B5EF4-FFF2-40B4-BE49-F238E27FC236}">
                <a16:creationId xmlns:a16="http://schemas.microsoft.com/office/drawing/2014/main" id="{55FDFC01-9957-47E7-8E5F-FA527451F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865575">
            <a:off x="-300911" y="3543186"/>
            <a:ext cx="3194966" cy="871790"/>
          </a:xfrm>
          <a:prstGeom prst="rect">
            <a:avLst/>
          </a:prstGeom>
        </p:spPr>
      </p:pic>
      <p:pic>
        <p:nvPicPr>
          <p:cNvPr id="26" name="Image 25">
            <a:extLst>
              <a:ext uri="{FF2B5EF4-FFF2-40B4-BE49-F238E27FC236}">
                <a16:creationId xmlns:a16="http://schemas.microsoft.com/office/drawing/2014/main" id="{200FE865-3620-4E27-A0D9-007CCDE24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70268">
            <a:off x="2066645" y="4980311"/>
            <a:ext cx="3194966" cy="871790"/>
          </a:xfrm>
          <a:prstGeom prst="rect">
            <a:avLst/>
          </a:prstGeom>
        </p:spPr>
      </p:pic>
      <p:pic>
        <p:nvPicPr>
          <p:cNvPr id="27" name="Image 26">
            <a:extLst>
              <a:ext uri="{FF2B5EF4-FFF2-40B4-BE49-F238E27FC236}">
                <a16:creationId xmlns:a16="http://schemas.microsoft.com/office/drawing/2014/main" id="{442E7F91-3F97-492D-8E88-0FE4419DD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789376">
            <a:off x="3712678" y="2708460"/>
            <a:ext cx="3194966" cy="871790"/>
          </a:xfrm>
          <a:prstGeom prst="rect">
            <a:avLst/>
          </a:prstGeom>
        </p:spPr>
      </p:pic>
      <p:pic>
        <p:nvPicPr>
          <p:cNvPr id="28" name="Image 27">
            <a:extLst>
              <a:ext uri="{FF2B5EF4-FFF2-40B4-BE49-F238E27FC236}">
                <a16:creationId xmlns:a16="http://schemas.microsoft.com/office/drawing/2014/main" id="{59B4B9CC-6663-4A27-A9F6-9E58F5805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89433">
            <a:off x="1796559" y="606371"/>
            <a:ext cx="3194966" cy="871790"/>
          </a:xfrm>
          <a:prstGeom prst="rect">
            <a:avLst/>
          </a:prstGeom>
        </p:spPr>
      </p:pic>
      <p:pic>
        <p:nvPicPr>
          <p:cNvPr id="29" name="Image 28">
            <a:extLst>
              <a:ext uri="{FF2B5EF4-FFF2-40B4-BE49-F238E27FC236}">
                <a16:creationId xmlns:a16="http://schemas.microsoft.com/office/drawing/2014/main" id="{4DCB7989-6A57-4B11-9630-5E69A6103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86337">
            <a:off x="224407" y="1069677"/>
            <a:ext cx="3194966" cy="871790"/>
          </a:xfrm>
          <a:prstGeom prst="rect">
            <a:avLst/>
          </a:prstGeom>
        </p:spPr>
      </p:pic>
      <p:pic>
        <p:nvPicPr>
          <p:cNvPr id="19" name="Image 18">
            <a:extLst>
              <a:ext uri="{FF2B5EF4-FFF2-40B4-BE49-F238E27FC236}">
                <a16:creationId xmlns:a16="http://schemas.microsoft.com/office/drawing/2014/main" id="{46A2D6A0-5306-4AB2-8A35-14C611376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76187">
            <a:off x="6334114" y="2415248"/>
            <a:ext cx="891372" cy="243223"/>
          </a:xfrm>
          <a:prstGeom prst="rect">
            <a:avLst/>
          </a:prstGeom>
        </p:spPr>
      </p:pic>
      <p:pic>
        <p:nvPicPr>
          <p:cNvPr id="20" name="Image 19">
            <a:extLst>
              <a:ext uri="{FF2B5EF4-FFF2-40B4-BE49-F238E27FC236}">
                <a16:creationId xmlns:a16="http://schemas.microsoft.com/office/drawing/2014/main" id="{DADBF78E-D880-4A01-8139-A56F75BBD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57867">
            <a:off x="6618432" y="2662570"/>
            <a:ext cx="891372" cy="243223"/>
          </a:xfrm>
          <a:prstGeom prst="rect">
            <a:avLst/>
          </a:prstGeom>
        </p:spPr>
      </p:pic>
      <p:pic>
        <p:nvPicPr>
          <p:cNvPr id="21" name="Image 20">
            <a:extLst>
              <a:ext uri="{FF2B5EF4-FFF2-40B4-BE49-F238E27FC236}">
                <a16:creationId xmlns:a16="http://schemas.microsoft.com/office/drawing/2014/main" id="{2691DC89-1D95-4176-B8BC-18365CF7E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19346">
            <a:off x="7179562" y="3307386"/>
            <a:ext cx="891372" cy="243223"/>
          </a:xfrm>
          <a:prstGeom prst="rect">
            <a:avLst/>
          </a:prstGeom>
        </p:spPr>
      </p:pic>
      <p:pic>
        <p:nvPicPr>
          <p:cNvPr id="23" name="Image 22">
            <a:extLst>
              <a:ext uri="{FF2B5EF4-FFF2-40B4-BE49-F238E27FC236}">
                <a16:creationId xmlns:a16="http://schemas.microsoft.com/office/drawing/2014/main" id="{5520FF38-66F2-41E1-BD5C-AE2519C96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56613">
            <a:off x="7393650" y="4054585"/>
            <a:ext cx="891372" cy="243223"/>
          </a:xfrm>
          <a:prstGeom prst="rect">
            <a:avLst/>
          </a:prstGeom>
        </p:spPr>
      </p:pic>
      <p:pic>
        <p:nvPicPr>
          <p:cNvPr id="24" name="Image 23">
            <a:extLst>
              <a:ext uri="{FF2B5EF4-FFF2-40B4-BE49-F238E27FC236}">
                <a16:creationId xmlns:a16="http://schemas.microsoft.com/office/drawing/2014/main" id="{B00D28B5-A7B6-482C-BCDA-01C96CF1F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09517">
            <a:off x="7645504" y="4912016"/>
            <a:ext cx="891372" cy="243223"/>
          </a:xfrm>
          <a:prstGeom prst="rect">
            <a:avLst/>
          </a:prstGeom>
        </p:spPr>
      </p:pic>
      <p:pic>
        <p:nvPicPr>
          <p:cNvPr id="39" name="Image 38">
            <a:extLst>
              <a:ext uri="{FF2B5EF4-FFF2-40B4-BE49-F238E27FC236}">
                <a16:creationId xmlns:a16="http://schemas.microsoft.com/office/drawing/2014/main" id="{5CF9916C-8AC1-48B0-8860-99FEC510A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00397">
            <a:off x="8435973" y="5370510"/>
            <a:ext cx="891372" cy="243223"/>
          </a:xfrm>
          <a:prstGeom prst="rect">
            <a:avLst/>
          </a:prstGeom>
        </p:spPr>
      </p:pic>
      <p:pic>
        <p:nvPicPr>
          <p:cNvPr id="40" name="Image 39">
            <a:extLst>
              <a:ext uri="{FF2B5EF4-FFF2-40B4-BE49-F238E27FC236}">
                <a16:creationId xmlns:a16="http://schemas.microsoft.com/office/drawing/2014/main" id="{3AD8AB9A-7674-47F7-96B3-97DDA327C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17393">
            <a:off x="9347580" y="5228884"/>
            <a:ext cx="891372" cy="243223"/>
          </a:xfrm>
          <a:prstGeom prst="rect">
            <a:avLst/>
          </a:prstGeom>
        </p:spPr>
      </p:pic>
      <p:pic>
        <p:nvPicPr>
          <p:cNvPr id="41" name="Image 40">
            <a:extLst>
              <a:ext uri="{FF2B5EF4-FFF2-40B4-BE49-F238E27FC236}">
                <a16:creationId xmlns:a16="http://schemas.microsoft.com/office/drawing/2014/main" id="{E59CA807-9A51-4F01-985A-1305B5F02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76401">
            <a:off x="10165413" y="4832392"/>
            <a:ext cx="891372" cy="243223"/>
          </a:xfrm>
          <a:prstGeom prst="rect">
            <a:avLst/>
          </a:prstGeom>
        </p:spPr>
      </p:pic>
      <p:pic>
        <p:nvPicPr>
          <p:cNvPr id="42" name="Image 41">
            <a:extLst>
              <a:ext uri="{FF2B5EF4-FFF2-40B4-BE49-F238E27FC236}">
                <a16:creationId xmlns:a16="http://schemas.microsoft.com/office/drawing/2014/main" id="{42EB0D73-0721-495F-959A-155351A38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074370">
            <a:off x="10509337" y="4150238"/>
            <a:ext cx="891372" cy="243223"/>
          </a:xfrm>
          <a:prstGeom prst="rect">
            <a:avLst/>
          </a:prstGeom>
        </p:spPr>
      </p:pic>
      <p:pic>
        <p:nvPicPr>
          <p:cNvPr id="43" name="Image 42">
            <a:extLst>
              <a:ext uri="{FF2B5EF4-FFF2-40B4-BE49-F238E27FC236}">
                <a16:creationId xmlns:a16="http://schemas.microsoft.com/office/drawing/2014/main" id="{4389B62C-2B64-4ED8-A939-B8DBD6853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987092">
            <a:off x="10375032" y="3309130"/>
            <a:ext cx="891372" cy="256632"/>
          </a:xfrm>
          <a:prstGeom prst="rect">
            <a:avLst/>
          </a:prstGeom>
        </p:spPr>
      </p:pic>
      <p:pic>
        <p:nvPicPr>
          <p:cNvPr id="44" name="Image 43">
            <a:extLst>
              <a:ext uri="{FF2B5EF4-FFF2-40B4-BE49-F238E27FC236}">
                <a16:creationId xmlns:a16="http://schemas.microsoft.com/office/drawing/2014/main" id="{D2BD2AEC-97E5-4B61-B558-5754BD9F5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793713">
            <a:off x="10493120" y="2564252"/>
            <a:ext cx="891372" cy="256632"/>
          </a:xfrm>
          <a:prstGeom prst="rect">
            <a:avLst/>
          </a:prstGeom>
        </p:spPr>
      </p:pic>
      <p:pic>
        <p:nvPicPr>
          <p:cNvPr id="45" name="Image 44">
            <a:extLst>
              <a:ext uri="{FF2B5EF4-FFF2-40B4-BE49-F238E27FC236}">
                <a16:creationId xmlns:a16="http://schemas.microsoft.com/office/drawing/2014/main" id="{7F20786D-B9DA-442F-9BCA-E45CAAA2E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46353">
            <a:off x="10250847" y="1910704"/>
            <a:ext cx="891372" cy="256632"/>
          </a:xfrm>
          <a:prstGeom prst="rect">
            <a:avLst/>
          </a:prstGeom>
        </p:spPr>
      </p:pic>
      <p:pic>
        <p:nvPicPr>
          <p:cNvPr id="46" name="Image 45">
            <a:extLst>
              <a:ext uri="{FF2B5EF4-FFF2-40B4-BE49-F238E27FC236}">
                <a16:creationId xmlns:a16="http://schemas.microsoft.com/office/drawing/2014/main" id="{B3833438-23BA-4D58-8BB2-906F31FD4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324684">
            <a:off x="9483947" y="1609546"/>
            <a:ext cx="891372" cy="256632"/>
          </a:xfrm>
          <a:prstGeom prst="rect">
            <a:avLst/>
          </a:prstGeom>
        </p:spPr>
      </p:pic>
      <p:pic>
        <p:nvPicPr>
          <p:cNvPr id="47" name="Image 46">
            <a:extLst>
              <a:ext uri="{FF2B5EF4-FFF2-40B4-BE49-F238E27FC236}">
                <a16:creationId xmlns:a16="http://schemas.microsoft.com/office/drawing/2014/main" id="{4DF2C306-D97A-4276-A15B-F0C623D04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55159">
            <a:off x="8585953" y="1509149"/>
            <a:ext cx="891372" cy="256632"/>
          </a:xfrm>
          <a:prstGeom prst="rect">
            <a:avLst/>
          </a:prstGeom>
        </p:spPr>
      </p:pic>
      <p:pic>
        <p:nvPicPr>
          <p:cNvPr id="48" name="Image 47">
            <a:extLst>
              <a:ext uri="{FF2B5EF4-FFF2-40B4-BE49-F238E27FC236}">
                <a16:creationId xmlns:a16="http://schemas.microsoft.com/office/drawing/2014/main" id="{1AE5EB07-263A-47DB-9A25-798E586F0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436791">
            <a:off x="7812813" y="1671803"/>
            <a:ext cx="891372" cy="256632"/>
          </a:xfrm>
          <a:prstGeom prst="rect">
            <a:avLst/>
          </a:prstGeom>
        </p:spPr>
      </p:pic>
      <p:pic>
        <p:nvPicPr>
          <p:cNvPr id="49" name="Image 48">
            <a:extLst>
              <a:ext uri="{FF2B5EF4-FFF2-40B4-BE49-F238E27FC236}">
                <a16:creationId xmlns:a16="http://schemas.microsoft.com/office/drawing/2014/main" id="{14F1AFAC-B859-42A8-932A-84AD665E0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754233">
            <a:off x="7074827" y="2003265"/>
            <a:ext cx="891372" cy="256632"/>
          </a:xfrm>
          <a:prstGeom prst="rect">
            <a:avLst/>
          </a:prstGeom>
        </p:spPr>
      </p:pic>
    </p:spTree>
    <p:extLst>
      <p:ext uri="{BB962C8B-B14F-4D97-AF65-F5344CB8AC3E}">
        <p14:creationId xmlns:p14="http://schemas.microsoft.com/office/powerpoint/2010/main" val="3811879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FAF9325-E7E0-46C5-AE6B-FAFF5677C76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117</a:t>
            </a:fld>
            <a:endParaRPr lang="fr-FR"/>
          </a:p>
        </p:txBody>
      </p:sp>
      <p:pic>
        <p:nvPicPr>
          <p:cNvPr id="3" name="Image 2">
            <a:extLst>
              <a:ext uri="{FF2B5EF4-FFF2-40B4-BE49-F238E27FC236}">
                <a16:creationId xmlns:a16="http://schemas.microsoft.com/office/drawing/2014/main" id="{EED01ADA-76D5-423D-A018-5AACC1E7CC48}"/>
              </a:ext>
            </a:extLst>
          </p:cNvPr>
          <p:cNvPicPr>
            <a:picLocks noChangeAspect="1"/>
          </p:cNvPicPr>
          <p:nvPr/>
        </p:nvPicPr>
        <p:blipFill rotWithShape="1">
          <a:blip r:embed="rId2"/>
          <a:srcRect l="1729" t="1954" r="6940" b="7856"/>
          <a:stretch/>
        </p:blipFill>
        <p:spPr>
          <a:xfrm>
            <a:off x="337625" y="1195754"/>
            <a:ext cx="7568418" cy="4192172"/>
          </a:xfrm>
          <a:prstGeom prst="rect">
            <a:avLst/>
          </a:prstGeom>
        </p:spPr>
      </p:pic>
      <p:pic>
        <p:nvPicPr>
          <p:cNvPr id="6" name="Image 5">
            <a:extLst>
              <a:ext uri="{FF2B5EF4-FFF2-40B4-BE49-F238E27FC236}">
                <a16:creationId xmlns:a16="http://schemas.microsoft.com/office/drawing/2014/main" id="{0F580944-BCB4-4942-A6DD-278F13897375}"/>
              </a:ext>
            </a:extLst>
          </p:cNvPr>
          <p:cNvPicPr>
            <a:picLocks noChangeAspect="1"/>
          </p:cNvPicPr>
          <p:nvPr/>
        </p:nvPicPr>
        <p:blipFill rotWithShape="1">
          <a:blip r:embed="rId3"/>
          <a:srcRect l="50454" t="14666" b="14514"/>
          <a:stretch/>
        </p:blipFill>
        <p:spPr>
          <a:xfrm>
            <a:off x="7906043" y="1645920"/>
            <a:ext cx="4091573" cy="3291840"/>
          </a:xfrm>
          <a:prstGeom prst="rect">
            <a:avLst/>
          </a:prstGeom>
        </p:spPr>
      </p:pic>
      <p:sp>
        <p:nvSpPr>
          <p:cNvPr id="5" name="Rectangle 4">
            <a:extLst>
              <a:ext uri="{FF2B5EF4-FFF2-40B4-BE49-F238E27FC236}">
                <a16:creationId xmlns:a16="http://schemas.microsoft.com/office/drawing/2014/main" id="{DAB07AE8-1A86-420B-8638-EAD6DF708D68}"/>
              </a:ext>
            </a:extLst>
          </p:cNvPr>
          <p:cNvSpPr/>
          <p:nvPr/>
        </p:nvSpPr>
        <p:spPr>
          <a:xfrm>
            <a:off x="1826957" y="5774260"/>
            <a:ext cx="914225" cy="369332"/>
          </a:xfrm>
          <a:prstGeom prst="rect">
            <a:avLst/>
          </a:prstGeom>
        </p:spPr>
        <p:txBody>
          <a:bodyPr wrap="none">
            <a:spAutoFit/>
          </a:bodyPr>
          <a:lstStyle/>
          <a:p>
            <a:r>
              <a:rPr lang="fr-FR" dirty="0"/>
              <a:t>5 règles</a:t>
            </a:r>
          </a:p>
        </p:txBody>
      </p:sp>
      <p:sp>
        <p:nvSpPr>
          <p:cNvPr id="7" name="Rectangle 6">
            <a:extLst>
              <a:ext uri="{FF2B5EF4-FFF2-40B4-BE49-F238E27FC236}">
                <a16:creationId xmlns:a16="http://schemas.microsoft.com/office/drawing/2014/main" id="{05FE1399-96A0-4D50-B9A4-30AC0DCB8ADD}"/>
              </a:ext>
            </a:extLst>
          </p:cNvPr>
          <p:cNvSpPr/>
          <p:nvPr/>
        </p:nvSpPr>
        <p:spPr>
          <a:xfrm>
            <a:off x="5883845" y="5774260"/>
            <a:ext cx="1031244" cy="369332"/>
          </a:xfrm>
          <a:prstGeom prst="rect">
            <a:avLst/>
          </a:prstGeom>
        </p:spPr>
        <p:txBody>
          <a:bodyPr wrap="none">
            <a:spAutoFit/>
          </a:bodyPr>
          <a:lstStyle/>
          <a:p>
            <a:r>
              <a:rPr lang="fr-FR" dirty="0"/>
              <a:t>10 règles</a:t>
            </a:r>
          </a:p>
        </p:txBody>
      </p:sp>
      <p:sp>
        <p:nvSpPr>
          <p:cNvPr id="8" name="Rectangle 7">
            <a:extLst>
              <a:ext uri="{FF2B5EF4-FFF2-40B4-BE49-F238E27FC236}">
                <a16:creationId xmlns:a16="http://schemas.microsoft.com/office/drawing/2014/main" id="{96197FCA-8795-4C9A-B7F3-EAEAF91C0102}"/>
              </a:ext>
            </a:extLst>
          </p:cNvPr>
          <p:cNvSpPr/>
          <p:nvPr/>
        </p:nvSpPr>
        <p:spPr>
          <a:xfrm>
            <a:off x="9436207" y="5774260"/>
            <a:ext cx="1031244" cy="369332"/>
          </a:xfrm>
          <a:prstGeom prst="rect">
            <a:avLst/>
          </a:prstGeom>
        </p:spPr>
        <p:txBody>
          <a:bodyPr wrap="none">
            <a:spAutoFit/>
          </a:bodyPr>
          <a:lstStyle/>
          <a:p>
            <a:r>
              <a:rPr lang="fr-FR" dirty="0"/>
              <a:t>16 règles</a:t>
            </a:r>
          </a:p>
        </p:txBody>
      </p:sp>
    </p:spTree>
    <p:extLst>
      <p:ext uri="{BB962C8B-B14F-4D97-AF65-F5344CB8AC3E}">
        <p14:creationId xmlns:p14="http://schemas.microsoft.com/office/powerpoint/2010/main" val="2998938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BEB5F59-F148-4432-B1B4-EB08E825C6F3}"/>
              </a:ext>
            </a:extLst>
          </p:cNvPr>
          <p:cNvSpPr>
            <a:spLocks noGrp="1"/>
          </p:cNvSpPr>
          <p:nvPr>
            <p:ph idx="1"/>
          </p:nvPr>
        </p:nvSpPr>
        <p:spPr>
          <a:xfrm>
            <a:off x="0" y="118237"/>
            <a:ext cx="12192000" cy="6958940"/>
          </a:xfrm>
        </p:spPr>
        <p:txBody>
          <a:bodyPr>
            <a:normAutofit fontScale="92500"/>
          </a:bodyPr>
          <a:lstStyle/>
          <a:p>
            <a:pPr marL="514350" indent="-514350">
              <a:buFont typeface="+mj-lt"/>
              <a:buAutoNum type="arabicPeriod"/>
            </a:pPr>
            <a:r>
              <a:rPr lang="fr-FR" sz="3200" dirty="0">
                <a:solidFill>
                  <a:srgbClr val="0070C0"/>
                </a:solidFill>
              </a:rPr>
              <a:t>Le besoin</a:t>
            </a:r>
          </a:p>
          <a:p>
            <a:pPr lvl="1"/>
            <a:r>
              <a:rPr lang="fr-FR" sz="2800" b="1" dirty="0"/>
              <a:t>Répondre/comprendre les besoins utilisateurs </a:t>
            </a:r>
            <a:r>
              <a:rPr lang="fr-FR" sz="3200" dirty="0"/>
              <a:t>&gt;</a:t>
            </a:r>
            <a:r>
              <a:rPr lang="fr-FR" sz="2800" dirty="0"/>
              <a:t> </a:t>
            </a:r>
            <a:r>
              <a:rPr lang="fr-FR" sz="2800" dirty="0">
                <a:solidFill>
                  <a:schemeClr val="tx2">
                    <a:lumMod val="75000"/>
                  </a:schemeClr>
                </a:solidFill>
              </a:rPr>
              <a:t>La technique qui se cache derrière</a:t>
            </a:r>
          </a:p>
          <a:p>
            <a:pPr marL="514350" indent="-514350">
              <a:buFont typeface="+mj-lt"/>
              <a:buAutoNum type="arabicPeriod"/>
            </a:pPr>
            <a:r>
              <a:rPr lang="fr-FR" sz="3200" dirty="0">
                <a:solidFill>
                  <a:srgbClr val="0070C0"/>
                </a:solidFill>
              </a:rPr>
              <a:t>Organisation</a:t>
            </a:r>
          </a:p>
          <a:p>
            <a:pPr lvl="1"/>
            <a:r>
              <a:rPr lang="fr-FR" sz="2800" b="1" dirty="0"/>
              <a:t>Centré sur l’humain </a:t>
            </a:r>
            <a:r>
              <a:rPr lang="fr-FR" sz="2800" b="1" dirty="0">
                <a:solidFill>
                  <a:schemeClr val="tx2">
                    <a:lumMod val="75000"/>
                  </a:schemeClr>
                </a:solidFill>
              </a:rPr>
              <a:t>&gt; Automatisé</a:t>
            </a:r>
            <a:r>
              <a:rPr lang="fr-FR" sz="2800" dirty="0">
                <a:solidFill>
                  <a:schemeClr val="tx2">
                    <a:lumMod val="75000"/>
                  </a:schemeClr>
                </a:solidFill>
              </a:rPr>
              <a:t> </a:t>
            </a:r>
            <a:r>
              <a:rPr lang="fr-FR" sz="3200" dirty="0"/>
              <a:t>&gt;</a:t>
            </a:r>
            <a:r>
              <a:rPr lang="fr-FR" sz="2800" dirty="0"/>
              <a:t> </a:t>
            </a:r>
            <a:r>
              <a:rPr lang="fr-FR" sz="2800" dirty="0">
                <a:solidFill>
                  <a:schemeClr val="bg1">
                    <a:lumMod val="65000"/>
                  </a:schemeClr>
                </a:solidFill>
              </a:rPr>
              <a:t>Méthode</a:t>
            </a:r>
          </a:p>
          <a:p>
            <a:pPr marL="514350" indent="-514350">
              <a:buFont typeface="+mj-lt"/>
              <a:buAutoNum type="arabicPeriod"/>
            </a:pPr>
            <a:r>
              <a:rPr lang="fr-FR" sz="3200" dirty="0">
                <a:solidFill>
                  <a:srgbClr val="0070C0"/>
                </a:solidFill>
              </a:rPr>
              <a:t>Architecture Physique</a:t>
            </a:r>
          </a:p>
          <a:p>
            <a:pPr lvl="1"/>
            <a:r>
              <a:rPr lang="fr-FR" sz="2800" b="1" dirty="0"/>
              <a:t>Adapté aux besoins du moment </a:t>
            </a:r>
            <a:r>
              <a:rPr lang="fr-FR" sz="2800" dirty="0"/>
              <a:t>&gt; </a:t>
            </a:r>
            <a:r>
              <a:rPr lang="fr-FR" sz="2800" dirty="0">
                <a:solidFill>
                  <a:schemeClr val="tx2">
                    <a:lumMod val="75000"/>
                  </a:schemeClr>
                </a:solidFill>
              </a:rPr>
              <a:t>Choix outils/plateforme </a:t>
            </a:r>
            <a:r>
              <a:rPr lang="fr-FR" sz="2800" dirty="0"/>
              <a:t>&gt; </a:t>
            </a:r>
            <a:r>
              <a:rPr lang="fr-FR" sz="2800" dirty="0">
                <a:solidFill>
                  <a:schemeClr val="bg1">
                    <a:lumMod val="65000"/>
                  </a:schemeClr>
                </a:solidFill>
              </a:rPr>
              <a:t>Vision désirée idéale qui n’existe pas</a:t>
            </a:r>
          </a:p>
          <a:p>
            <a:pPr marL="514350" indent="-514350">
              <a:buFont typeface="+mj-lt"/>
              <a:buAutoNum type="arabicPeriod"/>
            </a:pPr>
            <a:r>
              <a:rPr lang="fr-FR" sz="3200" dirty="0">
                <a:solidFill>
                  <a:srgbClr val="0070C0"/>
                </a:solidFill>
              </a:rPr>
              <a:t>Architecture Code </a:t>
            </a:r>
          </a:p>
          <a:p>
            <a:pPr lvl="1"/>
            <a:r>
              <a:rPr lang="fr-FR" sz="2800" b="1" dirty="0"/>
              <a:t>Découpage par pan fonctionnel </a:t>
            </a:r>
            <a:r>
              <a:rPr lang="fr-FR" sz="2800" dirty="0"/>
              <a:t>&gt; </a:t>
            </a:r>
            <a:r>
              <a:rPr lang="fr-FR" sz="2800" dirty="0">
                <a:solidFill>
                  <a:schemeClr val="tx2">
                    <a:lumMod val="75000"/>
                  </a:schemeClr>
                </a:solidFill>
              </a:rPr>
              <a:t>Code sans couplage </a:t>
            </a:r>
          </a:p>
          <a:p>
            <a:pPr marL="514350" indent="-514350">
              <a:buFont typeface="+mj-lt"/>
              <a:buAutoNum type="arabicPeriod"/>
            </a:pPr>
            <a:r>
              <a:rPr lang="fr-FR" sz="3200" dirty="0">
                <a:solidFill>
                  <a:srgbClr val="0070C0"/>
                </a:solidFill>
              </a:rPr>
              <a:t>Code</a:t>
            </a:r>
          </a:p>
          <a:p>
            <a:pPr lvl="1">
              <a:lnSpc>
                <a:spcPct val="100000"/>
              </a:lnSpc>
            </a:pPr>
            <a:r>
              <a:rPr lang="fr-FR" sz="2800" b="1" dirty="0"/>
              <a:t>Programmation sans couplage </a:t>
            </a:r>
            <a:r>
              <a:rPr lang="fr-FR" sz="2800" dirty="0"/>
              <a:t>&gt; </a:t>
            </a:r>
            <a:r>
              <a:rPr lang="fr-FR" sz="2800" dirty="0">
                <a:solidFill>
                  <a:schemeClr val="tx2">
                    <a:lumMod val="75000"/>
                  </a:schemeClr>
                </a:solidFill>
              </a:rPr>
              <a:t>Choix langages/outils </a:t>
            </a:r>
            <a:r>
              <a:rPr lang="fr-FR" sz="2800" dirty="0"/>
              <a:t>&gt; </a:t>
            </a:r>
            <a:r>
              <a:rPr lang="fr-FR" sz="2800" dirty="0">
                <a:solidFill>
                  <a:schemeClr val="bg1">
                    <a:lumMod val="65000"/>
                  </a:schemeClr>
                </a:solidFill>
              </a:rPr>
              <a:t>Choix des </a:t>
            </a:r>
            <a:r>
              <a:rPr lang="fr-FR" sz="2800" dirty="0" err="1">
                <a:solidFill>
                  <a:schemeClr val="bg1">
                    <a:lumMod val="65000"/>
                  </a:schemeClr>
                </a:solidFill>
              </a:rPr>
              <a:t>frameworks</a:t>
            </a:r>
            <a:r>
              <a:rPr lang="fr-FR" sz="2800" dirty="0">
                <a:solidFill>
                  <a:schemeClr val="bg1">
                    <a:lumMod val="65000"/>
                  </a:schemeClr>
                </a:solidFill>
              </a:rPr>
              <a:t> </a:t>
            </a:r>
          </a:p>
          <a:p>
            <a:pPr marL="514350" indent="-514350">
              <a:buFont typeface="+mj-lt"/>
              <a:buAutoNum type="arabicPeriod"/>
            </a:pPr>
            <a:r>
              <a:rPr lang="fr-FR" sz="3200" dirty="0">
                <a:solidFill>
                  <a:srgbClr val="0070C0"/>
                </a:solidFill>
              </a:rPr>
              <a:t>Données</a:t>
            </a:r>
          </a:p>
          <a:p>
            <a:pPr lvl="1"/>
            <a:r>
              <a:rPr lang="fr-FR" sz="2800" b="1" dirty="0"/>
              <a:t>Découpages par pan fonctionnel </a:t>
            </a:r>
            <a:r>
              <a:rPr lang="fr-FR" sz="2800" dirty="0"/>
              <a:t>&gt; </a:t>
            </a:r>
            <a:r>
              <a:rPr lang="fr-FR" sz="2800" dirty="0">
                <a:solidFill>
                  <a:schemeClr val="tx2">
                    <a:lumMod val="75000"/>
                  </a:schemeClr>
                </a:solidFill>
              </a:rPr>
              <a:t>Choix des bases de données </a:t>
            </a:r>
            <a:r>
              <a:rPr lang="fr-FR" sz="2800" dirty="0"/>
              <a:t>&gt; </a:t>
            </a:r>
            <a:r>
              <a:rPr lang="fr-FR" sz="2800" dirty="0">
                <a:solidFill>
                  <a:schemeClr val="bg1">
                    <a:lumMod val="65000"/>
                  </a:schemeClr>
                </a:solidFill>
              </a:rPr>
              <a:t>Modélisation des données</a:t>
            </a:r>
          </a:p>
          <a:p>
            <a:pPr marL="0" indent="0">
              <a:buNone/>
            </a:pPr>
            <a:endParaRPr lang="fr-FR" sz="3200" dirty="0"/>
          </a:p>
          <a:p>
            <a:endParaRPr lang="fr-FR" sz="3200" dirty="0"/>
          </a:p>
        </p:txBody>
      </p:sp>
      <p:sp>
        <p:nvSpPr>
          <p:cNvPr id="4" name="Espace réservé du numéro de diapositive 3">
            <a:extLst>
              <a:ext uri="{FF2B5EF4-FFF2-40B4-BE49-F238E27FC236}">
                <a16:creationId xmlns:a16="http://schemas.microsoft.com/office/drawing/2014/main" id="{40E1A3F7-6E05-464B-9AFF-8F59E80BED11}"/>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9E4878-4BCB-449E-94CF-AE2A0F6BB533}"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7252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2546F6-8049-4468-9E9C-172AB95EB374}"/>
              </a:ext>
            </a:extLst>
          </p:cNvPr>
          <p:cNvSpPr>
            <a:spLocks noGrp="1"/>
          </p:cNvSpPr>
          <p:nvPr>
            <p:ph type="title"/>
          </p:nvPr>
        </p:nvSpPr>
        <p:spPr/>
        <p:txBody>
          <a:bodyPr/>
          <a:lstStyle/>
          <a:p>
            <a:r>
              <a:rPr lang="fr-FR" dirty="0"/>
              <a:t>4 Constats</a:t>
            </a:r>
          </a:p>
        </p:txBody>
      </p:sp>
      <p:sp>
        <p:nvSpPr>
          <p:cNvPr id="3" name="Espace réservé du contenu 2">
            <a:extLst>
              <a:ext uri="{FF2B5EF4-FFF2-40B4-BE49-F238E27FC236}">
                <a16:creationId xmlns:a16="http://schemas.microsoft.com/office/drawing/2014/main" id="{D172AFE3-E672-411C-BF36-663AF4EAF3C7}"/>
              </a:ext>
            </a:extLst>
          </p:cNvPr>
          <p:cNvSpPr>
            <a:spLocks noGrp="1"/>
          </p:cNvSpPr>
          <p:nvPr>
            <p:ph idx="1"/>
          </p:nvPr>
        </p:nvSpPr>
        <p:spPr>
          <a:xfrm>
            <a:off x="838200" y="1552248"/>
            <a:ext cx="10515600" cy="4351338"/>
          </a:xfrm>
        </p:spPr>
        <p:txBody>
          <a:bodyPr>
            <a:normAutofit/>
          </a:bodyPr>
          <a:lstStyle/>
          <a:p>
            <a:pPr marL="0" indent="0">
              <a:buNone/>
            </a:pPr>
            <a:endParaRPr lang="fr-FR" dirty="0"/>
          </a:p>
        </p:txBody>
      </p:sp>
      <p:sp>
        <p:nvSpPr>
          <p:cNvPr id="4" name="Espace réservé du numéro de diapositive 3">
            <a:extLst>
              <a:ext uri="{FF2B5EF4-FFF2-40B4-BE49-F238E27FC236}">
                <a16:creationId xmlns:a16="http://schemas.microsoft.com/office/drawing/2014/main" id="{680EE2C7-9683-489C-B18F-51909E2750FA}"/>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119</a:t>
            </a:fld>
            <a:endParaRPr lang="fr-FR"/>
          </a:p>
        </p:txBody>
      </p:sp>
    </p:spTree>
    <p:extLst>
      <p:ext uri="{BB962C8B-B14F-4D97-AF65-F5344CB8AC3E}">
        <p14:creationId xmlns:p14="http://schemas.microsoft.com/office/powerpoint/2010/main" val="3804685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0748AEB-5CA2-4294-9917-35BF86FB48CC}"/>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12</a:t>
            </a:fld>
            <a:endParaRPr lang="fr-FR"/>
          </a:p>
        </p:txBody>
      </p:sp>
      <p:pic>
        <p:nvPicPr>
          <p:cNvPr id="5" name="Picture 2" descr="Image associÃ©e">
            <a:extLst>
              <a:ext uri="{FF2B5EF4-FFF2-40B4-BE49-F238E27FC236}">
                <a16:creationId xmlns:a16="http://schemas.microsoft.com/office/drawing/2014/main" id="{000CAB11-5377-4D91-9347-8F5135FC4C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66" r="64371" b="47132"/>
          <a:stretch/>
        </p:blipFill>
        <p:spPr bwMode="auto">
          <a:xfrm>
            <a:off x="315643" y="1263922"/>
            <a:ext cx="3694654" cy="3841927"/>
          </a:xfrm>
          <a:prstGeom prst="rect">
            <a:avLst/>
          </a:prstGeom>
          <a:blipFill dpi="0" rotWithShape="1">
            <a:blip r:embed="rId3"/>
            <a:srcRect/>
            <a:tile tx="0" ty="0" sx="100000" sy="100000" flip="none" algn="tl"/>
          </a:blipFill>
        </p:spPr>
      </p:pic>
      <p:pic>
        <p:nvPicPr>
          <p:cNvPr id="6" name="Picture 2" descr="Image associÃ©e">
            <a:extLst>
              <a:ext uri="{FF2B5EF4-FFF2-40B4-BE49-F238E27FC236}">
                <a16:creationId xmlns:a16="http://schemas.microsoft.com/office/drawing/2014/main" id="{969F9D49-FD75-425F-9B6C-D2C6BDEA60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66" r="64371" b="47132"/>
          <a:stretch/>
        </p:blipFill>
        <p:spPr bwMode="auto">
          <a:xfrm>
            <a:off x="4143060" y="1263921"/>
            <a:ext cx="3694654" cy="3841927"/>
          </a:xfrm>
          <a:prstGeom prst="rect">
            <a:avLst/>
          </a:prstGeom>
          <a:blipFill dpi="0" rotWithShape="1">
            <a:blip r:embed="rId3"/>
            <a:srcRect/>
            <a:tile tx="0" ty="0" sx="100000" sy="100000" flip="none" algn="tl"/>
          </a:blipFill>
        </p:spPr>
      </p:pic>
      <p:pic>
        <p:nvPicPr>
          <p:cNvPr id="7" name="Picture 2" descr="Image associÃ©e">
            <a:extLst>
              <a:ext uri="{FF2B5EF4-FFF2-40B4-BE49-F238E27FC236}">
                <a16:creationId xmlns:a16="http://schemas.microsoft.com/office/drawing/2014/main" id="{347A818B-C035-4337-A572-3E7654551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66" r="64371" b="47132"/>
          <a:stretch/>
        </p:blipFill>
        <p:spPr bwMode="auto">
          <a:xfrm>
            <a:off x="7685272" y="1263920"/>
            <a:ext cx="3694654" cy="3841927"/>
          </a:xfrm>
          <a:prstGeom prst="rect">
            <a:avLst/>
          </a:prstGeom>
          <a:blipFill dpi="0" rotWithShape="1">
            <a:blip r:embed="rId3"/>
            <a:srcRect/>
            <a:tile tx="0" ty="0" sx="100000" sy="100000" flip="none" algn="tl"/>
          </a:blipFill>
        </p:spPr>
      </p:pic>
      <p:pic>
        <p:nvPicPr>
          <p:cNvPr id="8" name="Image 7">
            <a:extLst>
              <a:ext uri="{FF2B5EF4-FFF2-40B4-BE49-F238E27FC236}">
                <a16:creationId xmlns:a16="http://schemas.microsoft.com/office/drawing/2014/main" id="{1A87F9EB-4FDA-4A97-863A-B0C4A4E8D4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64" y="2598288"/>
            <a:ext cx="2323846" cy="634093"/>
          </a:xfrm>
          <a:prstGeom prst="rect">
            <a:avLst/>
          </a:prstGeom>
        </p:spPr>
      </p:pic>
      <p:pic>
        <p:nvPicPr>
          <p:cNvPr id="10" name="Image 9">
            <a:extLst>
              <a:ext uri="{FF2B5EF4-FFF2-40B4-BE49-F238E27FC236}">
                <a16:creationId xmlns:a16="http://schemas.microsoft.com/office/drawing/2014/main" id="{6EB9D505-253D-49CA-B6FA-6F861C8B6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2744">
            <a:off x="5452011" y="2471496"/>
            <a:ext cx="1696419" cy="462891"/>
          </a:xfrm>
          <a:prstGeom prst="rect">
            <a:avLst/>
          </a:prstGeom>
        </p:spPr>
      </p:pic>
      <p:pic>
        <p:nvPicPr>
          <p:cNvPr id="11" name="Image 10">
            <a:extLst>
              <a:ext uri="{FF2B5EF4-FFF2-40B4-BE49-F238E27FC236}">
                <a16:creationId xmlns:a16="http://schemas.microsoft.com/office/drawing/2014/main" id="{78D66743-197F-4033-8139-4EE6854BF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02801">
            <a:off x="4360836" y="2565046"/>
            <a:ext cx="1696419" cy="462891"/>
          </a:xfrm>
          <a:prstGeom prst="rect">
            <a:avLst/>
          </a:prstGeom>
        </p:spPr>
      </p:pic>
      <p:pic>
        <p:nvPicPr>
          <p:cNvPr id="12" name="Image 11">
            <a:extLst>
              <a:ext uri="{FF2B5EF4-FFF2-40B4-BE49-F238E27FC236}">
                <a16:creationId xmlns:a16="http://schemas.microsoft.com/office/drawing/2014/main" id="{EBA24B59-697F-4229-A64F-99BD9BF75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36410">
            <a:off x="4485465" y="3283522"/>
            <a:ext cx="1696419" cy="462891"/>
          </a:xfrm>
          <a:prstGeom prst="rect">
            <a:avLst/>
          </a:prstGeom>
        </p:spPr>
      </p:pic>
      <p:pic>
        <p:nvPicPr>
          <p:cNvPr id="13" name="Image 12">
            <a:extLst>
              <a:ext uri="{FF2B5EF4-FFF2-40B4-BE49-F238E27FC236}">
                <a16:creationId xmlns:a16="http://schemas.microsoft.com/office/drawing/2014/main" id="{20D27328-4C9A-419E-AC90-AA59182F5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957" y="2679719"/>
            <a:ext cx="992401" cy="270790"/>
          </a:xfrm>
          <a:prstGeom prst="rect">
            <a:avLst/>
          </a:prstGeom>
        </p:spPr>
      </p:pic>
      <p:pic>
        <p:nvPicPr>
          <p:cNvPr id="14" name="Image 13">
            <a:extLst>
              <a:ext uri="{FF2B5EF4-FFF2-40B4-BE49-F238E27FC236}">
                <a16:creationId xmlns:a16="http://schemas.microsoft.com/office/drawing/2014/main" id="{5D1915D6-4FE5-4B95-8FAE-5C2B2831E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35830">
            <a:off x="8936894" y="2516116"/>
            <a:ext cx="992401" cy="270790"/>
          </a:xfrm>
          <a:prstGeom prst="rect">
            <a:avLst/>
          </a:prstGeom>
        </p:spPr>
      </p:pic>
      <p:pic>
        <p:nvPicPr>
          <p:cNvPr id="15" name="Image 14">
            <a:extLst>
              <a:ext uri="{FF2B5EF4-FFF2-40B4-BE49-F238E27FC236}">
                <a16:creationId xmlns:a16="http://schemas.microsoft.com/office/drawing/2014/main" id="{CCA0B872-2217-4A0D-BD0A-CFDD54419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91739">
            <a:off x="8111151" y="2544324"/>
            <a:ext cx="992401" cy="270790"/>
          </a:xfrm>
          <a:prstGeom prst="rect">
            <a:avLst/>
          </a:prstGeom>
        </p:spPr>
      </p:pic>
      <p:pic>
        <p:nvPicPr>
          <p:cNvPr id="16" name="Image 15">
            <a:extLst>
              <a:ext uri="{FF2B5EF4-FFF2-40B4-BE49-F238E27FC236}">
                <a16:creationId xmlns:a16="http://schemas.microsoft.com/office/drawing/2014/main" id="{AB6357BC-6ED1-4A67-AC33-D6AC40173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384771">
            <a:off x="8064037" y="3201308"/>
            <a:ext cx="992401" cy="270790"/>
          </a:xfrm>
          <a:prstGeom prst="rect">
            <a:avLst/>
          </a:prstGeom>
        </p:spPr>
      </p:pic>
      <p:pic>
        <p:nvPicPr>
          <p:cNvPr id="17" name="Image 16">
            <a:extLst>
              <a:ext uri="{FF2B5EF4-FFF2-40B4-BE49-F238E27FC236}">
                <a16:creationId xmlns:a16="http://schemas.microsoft.com/office/drawing/2014/main" id="{95EB7702-98D4-4336-9341-6F4A53169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4527">
            <a:off x="8864878" y="3689554"/>
            <a:ext cx="992401" cy="270790"/>
          </a:xfrm>
          <a:prstGeom prst="rect">
            <a:avLst/>
          </a:prstGeom>
        </p:spPr>
      </p:pic>
      <p:sp>
        <p:nvSpPr>
          <p:cNvPr id="18" name="ZoneTexte 17">
            <a:extLst>
              <a:ext uri="{FF2B5EF4-FFF2-40B4-BE49-F238E27FC236}">
                <a16:creationId xmlns:a16="http://schemas.microsoft.com/office/drawing/2014/main" id="{5A71CAE3-BAB1-427E-BE81-5E5B255902AB}"/>
              </a:ext>
            </a:extLst>
          </p:cNvPr>
          <p:cNvSpPr txBox="1"/>
          <p:nvPr/>
        </p:nvSpPr>
        <p:spPr>
          <a:xfrm>
            <a:off x="1000663" y="5462855"/>
            <a:ext cx="2896756" cy="646331"/>
          </a:xfrm>
          <a:prstGeom prst="rect">
            <a:avLst/>
          </a:prstGeom>
          <a:noFill/>
        </p:spPr>
        <p:txBody>
          <a:bodyPr wrap="square" rtlCol="0">
            <a:spAutoFit/>
          </a:bodyPr>
          <a:lstStyle/>
          <a:p>
            <a:r>
              <a:rPr lang="fr-FR" sz="3600" dirty="0"/>
              <a:t>Longueur = 20</a:t>
            </a:r>
          </a:p>
        </p:txBody>
      </p:sp>
      <p:sp>
        <p:nvSpPr>
          <p:cNvPr id="19" name="ZoneTexte 18">
            <a:extLst>
              <a:ext uri="{FF2B5EF4-FFF2-40B4-BE49-F238E27FC236}">
                <a16:creationId xmlns:a16="http://schemas.microsoft.com/office/drawing/2014/main" id="{B87BA3D1-52F9-4990-B497-069ABAA92398}"/>
              </a:ext>
            </a:extLst>
          </p:cNvPr>
          <p:cNvSpPr txBox="1"/>
          <p:nvPr/>
        </p:nvSpPr>
        <p:spPr>
          <a:xfrm>
            <a:off x="5209045" y="5462854"/>
            <a:ext cx="3303052" cy="646331"/>
          </a:xfrm>
          <a:prstGeom prst="rect">
            <a:avLst/>
          </a:prstGeom>
          <a:noFill/>
        </p:spPr>
        <p:txBody>
          <a:bodyPr wrap="square" rtlCol="0">
            <a:spAutoFit/>
          </a:bodyPr>
          <a:lstStyle/>
          <a:p>
            <a:r>
              <a:rPr lang="fr-FR" sz="3600" dirty="0"/>
              <a:t>Longueur = 26</a:t>
            </a:r>
          </a:p>
        </p:txBody>
      </p:sp>
      <p:sp>
        <p:nvSpPr>
          <p:cNvPr id="20" name="ZoneTexte 19">
            <a:extLst>
              <a:ext uri="{FF2B5EF4-FFF2-40B4-BE49-F238E27FC236}">
                <a16:creationId xmlns:a16="http://schemas.microsoft.com/office/drawing/2014/main" id="{BDD7B093-A794-413C-A201-2216FD35D9C5}"/>
              </a:ext>
            </a:extLst>
          </p:cNvPr>
          <p:cNvSpPr txBox="1"/>
          <p:nvPr/>
        </p:nvSpPr>
        <p:spPr>
          <a:xfrm>
            <a:off x="8677631" y="5456569"/>
            <a:ext cx="3303052" cy="646331"/>
          </a:xfrm>
          <a:prstGeom prst="rect">
            <a:avLst/>
          </a:prstGeom>
          <a:noFill/>
        </p:spPr>
        <p:txBody>
          <a:bodyPr wrap="square" rtlCol="0">
            <a:spAutoFit/>
          </a:bodyPr>
          <a:lstStyle/>
          <a:p>
            <a:r>
              <a:rPr lang="fr-FR" sz="3600" dirty="0"/>
              <a:t>Longueur = 30</a:t>
            </a:r>
          </a:p>
        </p:txBody>
      </p:sp>
      <p:pic>
        <p:nvPicPr>
          <p:cNvPr id="21" name="Image 20">
            <a:extLst>
              <a:ext uri="{FF2B5EF4-FFF2-40B4-BE49-F238E27FC236}">
                <a16:creationId xmlns:a16="http://schemas.microsoft.com/office/drawing/2014/main" id="{A3B9C3E4-CDE9-420D-B43E-CC7BB2397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78453">
            <a:off x="449410" y="3309923"/>
            <a:ext cx="2323846" cy="634093"/>
          </a:xfrm>
          <a:prstGeom prst="rect">
            <a:avLst/>
          </a:prstGeom>
        </p:spPr>
      </p:pic>
      <p:sp>
        <p:nvSpPr>
          <p:cNvPr id="22" name="Rectangle 21">
            <a:extLst>
              <a:ext uri="{FF2B5EF4-FFF2-40B4-BE49-F238E27FC236}">
                <a16:creationId xmlns:a16="http://schemas.microsoft.com/office/drawing/2014/main" id="{1DE3E3FF-5E28-4C47-B099-4E1550D10220}"/>
              </a:ext>
            </a:extLst>
          </p:cNvPr>
          <p:cNvSpPr/>
          <p:nvPr/>
        </p:nvSpPr>
        <p:spPr>
          <a:xfrm>
            <a:off x="1611333" y="6356350"/>
            <a:ext cx="9651106" cy="523220"/>
          </a:xfrm>
          <a:prstGeom prst="rect">
            <a:avLst/>
          </a:prstGeom>
        </p:spPr>
        <p:txBody>
          <a:bodyPr wrap="square">
            <a:spAutoFit/>
          </a:bodyPr>
          <a:lstStyle/>
          <a:p>
            <a:r>
              <a:rPr lang="fr-FR" sz="2800" dirty="0">
                <a:hlinkClick r:id="rId5"/>
              </a:rPr>
              <a:t>https://www.google.fr/search?hl=fr&amp;q=google+map+bretagne</a:t>
            </a:r>
            <a:endParaRPr lang="fr-FR" sz="2800" dirty="0"/>
          </a:p>
        </p:txBody>
      </p:sp>
    </p:spTree>
    <p:extLst>
      <p:ext uri="{BB962C8B-B14F-4D97-AF65-F5344CB8AC3E}">
        <p14:creationId xmlns:p14="http://schemas.microsoft.com/office/powerpoint/2010/main" val="6760005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F569B1-945B-4307-9898-9D2E0EA72ECF}"/>
              </a:ext>
            </a:extLst>
          </p:cNvPr>
          <p:cNvSpPr>
            <a:spLocks noGrp="1"/>
          </p:cNvSpPr>
          <p:nvPr>
            <p:ph type="title"/>
          </p:nvPr>
        </p:nvSpPr>
        <p:spPr/>
        <p:txBody>
          <a:bodyPr/>
          <a:lstStyle/>
          <a:p>
            <a:r>
              <a:rPr lang="fr-FR" dirty="0"/>
              <a:t>Il faut tout refaire</a:t>
            </a:r>
          </a:p>
        </p:txBody>
      </p:sp>
      <p:sp>
        <p:nvSpPr>
          <p:cNvPr id="3" name="Espace réservé du contenu 2">
            <a:extLst>
              <a:ext uri="{FF2B5EF4-FFF2-40B4-BE49-F238E27FC236}">
                <a16:creationId xmlns:a16="http://schemas.microsoft.com/office/drawing/2014/main" id="{578BDFF4-DF63-4B83-9392-5148DD482E8F}"/>
              </a:ext>
            </a:extLst>
          </p:cNvPr>
          <p:cNvSpPr>
            <a:spLocks noGrp="1"/>
          </p:cNvSpPr>
          <p:nvPr>
            <p:ph idx="1"/>
          </p:nvPr>
        </p:nvSpPr>
        <p:spPr/>
        <p:txBody>
          <a:bodyPr>
            <a:normAutofit/>
          </a:bodyPr>
          <a:lstStyle/>
          <a:p>
            <a:r>
              <a:rPr lang="fr-FR" sz="4000" dirty="0"/>
              <a:t>Ce n’est pas entendable</a:t>
            </a:r>
          </a:p>
          <a:p>
            <a:endParaRPr lang="fr-FR" sz="4000" dirty="0"/>
          </a:p>
          <a:p>
            <a:r>
              <a:rPr lang="fr-FR" sz="4000" dirty="0"/>
              <a:t>Un projet qui tourne mais n’est jamais mis a jour dépéri</a:t>
            </a:r>
          </a:p>
          <a:p>
            <a:endParaRPr lang="fr-FR" sz="4000" dirty="0"/>
          </a:p>
        </p:txBody>
      </p:sp>
      <p:sp>
        <p:nvSpPr>
          <p:cNvPr id="4" name="Espace réservé du numéro de diapositive 3">
            <a:extLst>
              <a:ext uri="{FF2B5EF4-FFF2-40B4-BE49-F238E27FC236}">
                <a16:creationId xmlns:a16="http://schemas.microsoft.com/office/drawing/2014/main" id="{854199F0-E60F-41A3-B3DD-2AE53F9705C7}"/>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120</a:t>
            </a:fld>
            <a:endParaRPr lang="fr-FR"/>
          </a:p>
        </p:txBody>
      </p:sp>
    </p:spTree>
    <p:extLst>
      <p:ext uri="{BB962C8B-B14F-4D97-AF65-F5344CB8AC3E}">
        <p14:creationId xmlns:p14="http://schemas.microsoft.com/office/powerpoint/2010/main" val="18436165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FA1EB-B83E-4824-A8BF-CF12D2558A67}"/>
              </a:ext>
            </a:extLst>
          </p:cNvPr>
          <p:cNvSpPr>
            <a:spLocks noGrp="1"/>
          </p:cNvSpPr>
          <p:nvPr>
            <p:ph type="title"/>
          </p:nvPr>
        </p:nvSpPr>
        <p:spPr/>
        <p:txBody>
          <a:bodyPr/>
          <a:lstStyle/>
          <a:p>
            <a:r>
              <a:rPr lang="fr-FR" dirty="0"/>
              <a:t>Constats =&gt; plein de méthodes</a:t>
            </a:r>
          </a:p>
        </p:txBody>
      </p:sp>
      <p:sp>
        <p:nvSpPr>
          <p:cNvPr id="3" name="Espace réservé du contenu 2">
            <a:extLst>
              <a:ext uri="{FF2B5EF4-FFF2-40B4-BE49-F238E27FC236}">
                <a16:creationId xmlns:a16="http://schemas.microsoft.com/office/drawing/2014/main" id="{FB22175D-D26B-4B87-A54D-CDE6A2819B7B}"/>
              </a:ext>
            </a:extLst>
          </p:cNvPr>
          <p:cNvSpPr>
            <a:spLocks noGrp="1"/>
          </p:cNvSpPr>
          <p:nvPr>
            <p:ph idx="1"/>
          </p:nvPr>
        </p:nvSpPr>
        <p:spPr/>
        <p:txBody>
          <a:bodyPr>
            <a:normAutofit/>
          </a:bodyPr>
          <a:lstStyle/>
          <a:p>
            <a:r>
              <a:rPr lang="fr-FR" sz="4000" dirty="0"/>
              <a:t>Agile</a:t>
            </a:r>
          </a:p>
          <a:p>
            <a:endParaRPr lang="fr-FR" sz="4000" dirty="0"/>
          </a:p>
          <a:p>
            <a:r>
              <a:rPr lang="fr-FR" sz="4000" dirty="0"/>
              <a:t>DDD, Clean architecture, </a:t>
            </a:r>
            <a:r>
              <a:rPr lang="fr-FR" sz="4000" dirty="0" err="1"/>
              <a:t>Onion</a:t>
            </a:r>
            <a:r>
              <a:rPr lang="fr-FR" sz="4000" dirty="0"/>
              <a:t> Architecture</a:t>
            </a:r>
          </a:p>
          <a:p>
            <a:pPr marL="0" indent="0">
              <a:buNone/>
            </a:pPr>
            <a:endParaRPr lang="fr-FR" sz="4000" dirty="0"/>
          </a:p>
          <a:p>
            <a:r>
              <a:rPr lang="fr-FR" sz="4000" dirty="0"/>
              <a:t>TDD =&gt; BDD</a:t>
            </a:r>
          </a:p>
          <a:p>
            <a:endParaRPr lang="fr-FR" sz="4000" dirty="0"/>
          </a:p>
        </p:txBody>
      </p:sp>
      <p:sp>
        <p:nvSpPr>
          <p:cNvPr id="4" name="Espace réservé du numéro de diapositive 3">
            <a:extLst>
              <a:ext uri="{FF2B5EF4-FFF2-40B4-BE49-F238E27FC236}">
                <a16:creationId xmlns:a16="http://schemas.microsoft.com/office/drawing/2014/main" id="{E36BBE01-AC70-48FB-8CDD-E36FFB7A4EDA}"/>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121</a:t>
            </a:fld>
            <a:endParaRPr lang="fr-FR"/>
          </a:p>
        </p:txBody>
      </p:sp>
    </p:spTree>
    <p:extLst>
      <p:ext uri="{BB962C8B-B14F-4D97-AF65-F5344CB8AC3E}">
        <p14:creationId xmlns:p14="http://schemas.microsoft.com/office/powerpoint/2010/main" val="39381421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BBECF1-AFFB-4ECC-96EE-578AC190425D}"/>
              </a:ext>
            </a:extLst>
          </p:cNvPr>
          <p:cNvSpPr>
            <a:spLocks noGrp="1"/>
          </p:cNvSpPr>
          <p:nvPr>
            <p:ph type="title"/>
          </p:nvPr>
        </p:nvSpPr>
        <p:spPr/>
        <p:txBody>
          <a:bodyPr/>
          <a:lstStyle/>
          <a:p>
            <a:r>
              <a:rPr lang="fr-FR" dirty="0"/>
              <a:t>Constat =&gt; Aucun mode d’emploi ?</a:t>
            </a:r>
          </a:p>
        </p:txBody>
      </p:sp>
      <p:sp>
        <p:nvSpPr>
          <p:cNvPr id="4" name="Espace réservé du numéro de diapositive 3">
            <a:extLst>
              <a:ext uri="{FF2B5EF4-FFF2-40B4-BE49-F238E27FC236}">
                <a16:creationId xmlns:a16="http://schemas.microsoft.com/office/drawing/2014/main" id="{A64D2B38-E582-436F-9768-1B118379E298}"/>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122</a:t>
            </a:fld>
            <a:endParaRPr lang="fr-FR"/>
          </a:p>
        </p:txBody>
      </p:sp>
      <p:sp>
        <p:nvSpPr>
          <p:cNvPr id="6" name="Espace réservé du contenu 5">
            <a:extLst>
              <a:ext uri="{FF2B5EF4-FFF2-40B4-BE49-F238E27FC236}">
                <a16:creationId xmlns:a16="http://schemas.microsoft.com/office/drawing/2014/main" id="{CAD3BD89-335D-40D4-B151-CD05A9D32BCF}"/>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19624157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jimcdn.com/app/cms/image/transf/dimension=580x10000:format=png/path/s51fc61a5707b6420/image/i87e9480e32d685f5/version/1372230578/image.png">
            <a:extLst>
              <a:ext uri="{FF2B5EF4-FFF2-40B4-BE49-F238E27FC236}">
                <a16:creationId xmlns:a16="http://schemas.microsoft.com/office/drawing/2014/main" id="{7F78F6A9-EDAD-45D1-B36C-332A788B1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49" y="3633567"/>
            <a:ext cx="7857479" cy="1910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9744C5-E9EB-43F0-91B9-BE8F19FA3843}"/>
              </a:ext>
            </a:extLst>
          </p:cNvPr>
          <p:cNvSpPr/>
          <p:nvPr/>
        </p:nvSpPr>
        <p:spPr>
          <a:xfrm>
            <a:off x="343987" y="6278796"/>
            <a:ext cx="8538755" cy="369332"/>
          </a:xfrm>
          <a:prstGeom prst="rect">
            <a:avLst/>
          </a:prstGeom>
        </p:spPr>
        <p:txBody>
          <a:bodyPr wrap="square">
            <a:spAutoFit/>
          </a:bodyPr>
          <a:lstStyle/>
          <a:p>
            <a:r>
              <a:rPr lang="fr-FR" dirty="0">
                <a:hlinkClick r:id="rId4"/>
              </a:rPr>
              <a:t>https://complexe.jimdofree.com/les-fractales/d%C3%A9finition/</a:t>
            </a:r>
            <a:endParaRPr lang="fr-FR"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B93FF13-CF18-45C7-9ECB-730C4E0F26C8}"/>
                  </a:ext>
                </a:extLst>
              </p:cNvPr>
              <p:cNvSpPr txBox="1"/>
              <p:nvPr/>
            </p:nvSpPr>
            <p:spPr>
              <a:xfrm>
                <a:off x="9177382" y="4735753"/>
                <a:ext cx="2730684" cy="785984"/>
              </a:xfrm>
              <a:prstGeom prst="rect">
                <a:avLst/>
              </a:prstGeom>
              <a:noFill/>
              <a:ln>
                <a:solidFill>
                  <a:schemeClr val="tx1"/>
                </a:solidFill>
              </a:ln>
            </p:spPr>
            <p:txBody>
              <a:bodyPr wrap="none" lIns="0" tIns="0" rIns="0" bIns="0" rtlCol="0">
                <a:spAutoFit/>
              </a:bodyPr>
              <a:lstStyle/>
              <a:p>
                <a14:m>
                  <m:oMath xmlns:m="http://schemas.openxmlformats.org/officeDocument/2006/math">
                    <m:r>
                      <a:rPr lang="fr-FR" sz="3200" b="0" i="1" smtClean="0">
                        <a:solidFill>
                          <a:schemeClr val="accent6"/>
                        </a:solidFill>
                        <a:latin typeface="Cambria Math" panose="02040503050406030204" pitchFamily="18" charset="0"/>
                      </a:rPr>
                      <m:t>𝑑</m:t>
                    </m:r>
                    <m:r>
                      <a:rPr lang="pt-BR" sz="3200" i="1" smtClean="0">
                        <a:solidFill>
                          <a:schemeClr val="tx1"/>
                        </a:solidFill>
                        <a:latin typeface="Cambria Math" panose="02040503050406030204" pitchFamily="18" charset="0"/>
                      </a:rPr>
                      <m:t>=</m:t>
                    </m:r>
                    <m:f>
                      <m:fPr>
                        <m:ctrlPr>
                          <a:rPr lang="pt-BR" sz="3200" i="1" smtClean="0">
                            <a:solidFill>
                              <a:schemeClr val="tx1"/>
                            </a:solidFill>
                            <a:latin typeface="Cambria Math" panose="02040503050406030204" pitchFamily="18" charset="0"/>
                          </a:rPr>
                        </m:ctrlPr>
                      </m:fPr>
                      <m:num>
                        <m:r>
                          <m:rPr>
                            <m:sty m:val="p"/>
                          </m:rPr>
                          <a:rPr lang="fr-FR" sz="3200" b="0" i="0" smtClean="0">
                            <a:solidFill>
                              <a:schemeClr val="tx1"/>
                            </a:solidFill>
                            <a:latin typeface="Cambria Math" panose="02040503050406030204" pitchFamily="18" charset="0"/>
                          </a:rPr>
                          <m:t>ln</m:t>
                        </m:r>
                        <m:r>
                          <a:rPr lang="fr-FR" sz="3200" b="0" i="1" smtClean="0">
                            <a:solidFill>
                              <a:schemeClr val="tx1"/>
                            </a:solidFill>
                            <a:latin typeface="Cambria Math" panose="02040503050406030204" pitchFamily="18" charset="0"/>
                          </a:rPr>
                          <m:t>⁡(4)</m:t>
                        </m:r>
                      </m:num>
                      <m:den>
                        <m:r>
                          <m:rPr>
                            <m:sty m:val="p"/>
                          </m:rPr>
                          <a:rPr lang="fr-FR" sz="3200" b="0" i="0" smtClean="0">
                            <a:solidFill>
                              <a:schemeClr val="tx1"/>
                            </a:solidFill>
                            <a:latin typeface="Cambria Math" panose="02040503050406030204" pitchFamily="18" charset="0"/>
                          </a:rPr>
                          <m:t>ln</m:t>
                        </m:r>
                        <m:r>
                          <a:rPr lang="fr-FR" sz="3200" b="0" i="1" smtClean="0">
                            <a:solidFill>
                              <a:schemeClr val="tx1"/>
                            </a:solidFill>
                            <a:latin typeface="Cambria Math" panose="02040503050406030204" pitchFamily="18" charset="0"/>
                          </a:rPr>
                          <m:t>⁡(3)</m:t>
                        </m:r>
                      </m:den>
                    </m:f>
                    <m:r>
                      <a:rPr lang="pt-BR" sz="3200" i="1">
                        <a:latin typeface="Cambria Math" panose="02040503050406030204" pitchFamily="18" charset="0"/>
                      </a:rPr>
                      <m:t>=</m:t>
                    </m:r>
                  </m:oMath>
                </a14:m>
                <a:r>
                  <a:rPr lang="fr-FR" sz="3200" dirty="0">
                    <a:solidFill>
                      <a:schemeClr val="tx1"/>
                    </a:solidFill>
                  </a:rPr>
                  <a:t> 1,26</a:t>
                </a:r>
              </a:p>
            </p:txBody>
          </p:sp>
        </mc:Choice>
        <mc:Fallback xmlns="">
          <p:sp>
            <p:nvSpPr>
              <p:cNvPr id="7" name="ZoneTexte 6">
                <a:extLst>
                  <a:ext uri="{FF2B5EF4-FFF2-40B4-BE49-F238E27FC236}">
                    <a16:creationId xmlns:a16="http://schemas.microsoft.com/office/drawing/2014/main" id="{7B93FF13-CF18-45C7-9ECB-730C4E0F26C8}"/>
                  </a:ext>
                </a:extLst>
              </p:cNvPr>
              <p:cNvSpPr txBox="1">
                <a:spLocks noRot="1" noChangeAspect="1" noMove="1" noResize="1" noEditPoints="1" noAdjustHandles="1" noChangeArrowheads="1" noChangeShapeType="1" noTextEdit="1"/>
              </p:cNvSpPr>
              <p:nvPr/>
            </p:nvSpPr>
            <p:spPr>
              <a:xfrm>
                <a:off x="9177382" y="4735753"/>
                <a:ext cx="2730684" cy="785984"/>
              </a:xfrm>
              <a:prstGeom prst="rect">
                <a:avLst/>
              </a:prstGeom>
              <a:blipFill>
                <a:blip r:embed="rId5"/>
                <a:stretch>
                  <a:fillRect r="-8000" b="-8397"/>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52774413-642C-4383-9EDB-8ABF1AB1CBEE}"/>
                  </a:ext>
                </a:extLst>
              </p:cNvPr>
              <p:cNvSpPr txBox="1"/>
              <p:nvPr/>
            </p:nvSpPr>
            <p:spPr>
              <a:xfrm>
                <a:off x="8669685" y="2155633"/>
                <a:ext cx="1708288" cy="751872"/>
              </a:xfrm>
              <a:prstGeom prst="rect">
                <a:avLst/>
              </a:prstGeom>
              <a:solidFill>
                <a:schemeClr val="bg1"/>
              </a:solidFill>
              <a:ln>
                <a:solidFill>
                  <a:schemeClr val="tx1"/>
                </a:solidFill>
              </a:ln>
            </p:spPr>
            <p:txBody>
              <a:bodyPr wrap="none" lIns="0" tIns="0" rIns="0" bIns="0" rtlCol="0">
                <a:spAutoFit/>
              </a:bodyPr>
              <a:lstStyle/>
              <a:p>
                <a:r>
                  <a:rPr lang="fr-FR" sz="4800" dirty="0">
                    <a:solidFill>
                      <a:schemeClr val="tx1"/>
                    </a:solidFill>
                  </a:rPr>
                  <a:t>N </a:t>
                </a:r>
                <a14:m>
                  <m:oMath xmlns:m="http://schemas.openxmlformats.org/officeDocument/2006/math">
                    <m:r>
                      <a:rPr lang="fr-FR" sz="4800" i="1" smtClean="0">
                        <a:solidFill>
                          <a:schemeClr val="tx1"/>
                        </a:solidFill>
                        <a:latin typeface="Cambria Math" panose="02040503050406030204" pitchFamily="18" charset="0"/>
                      </a:rPr>
                      <m:t>=</m:t>
                    </m:r>
                    <m:sSup>
                      <m:sSupPr>
                        <m:ctrlPr>
                          <a:rPr lang="fr-FR" sz="4800" i="1" smtClean="0">
                            <a:solidFill>
                              <a:schemeClr val="tx1"/>
                            </a:solidFill>
                            <a:latin typeface="Cambria Math" panose="02040503050406030204" pitchFamily="18" charset="0"/>
                          </a:rPr>
                        </m:ctrlPr>
                      </m:sSupPr>
                      <m:e>
                        <m:r>
                          <a:rPr lang="fr-FR" sz="4800" b="0" i="1" smtClean="0">
                            <a:solidFill>
                              <a:schemeClr val="tx1"/>
                            </a:solidFill>
                            <a:latin typeface="Cambria Math" panose="02040503050406030204" pitchFamily="18" charset="0"/>
                          </a:rPr>
                          <m:t>𝑙</m:t>
                        </m:r>
                      </m:e>
                      <m:sup>
                        <m:r>
                          <a:rPr lang="fr-FR" sz="4800" b="0" i="1" smtClean="0">
                            <a:solidFill>
                              <a:schemeClr val="accent6"/>
                            </a:solidFill>
                            <a:latin typeface="Cambria Math" panose="02040503050406030204" pitchFamily="18" charset="0"/>
                          </a:rPr>
                          <m:t>𝑑</m:t>
                        </m:r>
                      </m:sup>
                    </m:sSup>
                  </m:oMath>
                </a14:m>
                <a:endParaRPr lang="fr-FR" sz="4800" dirty="0">
                  <a:solidFill>
                    <a:schemeClr val="tx1"/>
                  </a:solidFill>
                </a:endParaRPr>
              </a:p>
            </p:txBody>
          </p:sp>
        </mc:Choice>
        <mc:Fallback xmlns="">
          <p:sp>
            <p:nvSpPr>
              <p:cNvPr id="8" name="ZoneTexte 7">
                <a:extLst>
                  <a:ext uri="{FF2B5EF4-FFF2-40B4-BE49-F238E27FC236}">
                    <a16:creationId xmlns:a16="http://schemas.microsoft.com/office/drawing/2014/main" id="{52774413-642C-4383-9EDB-8ABF1AB1CBEE}"/>
                  </a:ext>
                </a:extLst>
              </p:cNvPr>
              <p:cNvSpPr txBox="1">
                <a:spLocks noRot="1" noChangeAspect="1" noMove="1" noResize="1" noEditPoints="1" noAdjustHandles="1" noChangeArrowheads="1" noChangeShapeType="1" noTextEdit="1"/>
              </p:cNvSpPr>
              <p:nvPr/>
            </p:nvSpPr>
            <p:spPr>
              <a:xfrm>
                <a:off x="8669685" y="2155633"/>
                <a:ext cx="1708288" cy="751872"/>
              </a:xfrm>
              <a:prstGeom prst="rect">
                <a:avLst/>
              </a:prstGeom>
              <a:blipFill>
                <a:blip r:embed="rId6"/>
                <a:stretch>
                  <a:fillRect l="-20922" t="-20800" b="-48000"/>
                </a:stretch>
              </a:blipFill>
              <a:ln>
                <a:solidFill>
                  <a:schemeClr val="tx1"/>
                </a:solidFill>
              </a:ln>
            </p:spPr>
            <p:txBody>
              <a:bodyPr/>
              <a:lstStyle/>
              <a:p>
                <a:r>
                  <a:rPr lang="fr-FR">
                    <a:noFill/>
                  </a:rPr>
                  <a:t> </a:t>
                </a:r>
              </a:p>
            </p:txBody>
          </p:sp>
        </mc:Fallback>
      </mc:AlternateContent>
      <p:pic>
        <p:nvPicPr>
          <p:cNvPr id="9" name="Image 8">
            <a:extLst>
              <a:ext uri="{FF2B5EF4-FFF2-40B4-BE49-F238E27FC236}">
                <a16:creationId xmlns:a16="http://schemas.microsoft.com/office/drawing/2014/main" id="{74C9F1B9-FDE3-4EC0-B280-1245C0B2E58D}"/>
              </a:ext>
            </a:extLst>
          </p:cNvPr>
          <p:cNvPicPr>
            <a:picLocks noChangeAspect="1"/>
          </p:cNvPicPr>
          <p:nvPr/>
        </p:nvPicPr>
        <p:blipFill rotWithShape="1">
          <a:blip r:embed="rId7"/>
          <a:srcRect t="69450"/>
          <a:stretch/>
        </p:blipFill>
        <p:spPr>
          <a:xfrm>
            <a:off x="3078212" y="444323"/>
            <a:ext cx="5222508" cy="1595462"/>
          </a:xfrm>
          <a:prstGeom prst="rect">
            <a:avLst/>
          </a:prstGeom>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6A06385A-9F7A-4839-BF40-AA3E94216A9A}"/>
                  </a:ext>
                </a:extLst>
              </p:cNvPr>
              <p:cNvSpPr txBox="1"/>
              <p:nvPr/>
            </p:nvSpPr>
            <p:spPr>
              <a:xfrm>
                <a:off x="9688580" y="3685321"/>
                <a:ext cx="1751249" cy="751872"/>
              </a:xfrm>
              <a:prstGeom prst="rect">
                <a:avLst/>
              </a:prstGeom>
              <a:solidFill>
                <a:schemeClr val="bg1"/>
              </a:solidFill>
              <a:ln>
                <a:solidFill>
                  <a:schemeClr val="tx1"/>
                </a:solidFill>
              </a:ln>
            </p:spPr>
            <p:txBody>
              <a:bodyPr wrap="none" lIns="0" tIns="0" rIns="0" bIns="0" rtlCol="0">
                <a:spAutoFit/>
              </a:bodyPr>
              <a:lstStyle/>
              <a:p>
                <a:r>
                  <a:rPr lang="fr-FR" sz="4800" dirty="0"/>
                  <a:t>4</a:t>
                </a:r>
                <a:r>
                  <a:rPr lang="fr-FR" sz="4800" dirty="0">
                    <a:solidFill>
                      <a:schemeClr val="tx1"/>
                    </a:solidFill>
                  </a:rPr>
                  <a:t> </a:t>
                </a:r>
                <a14:m>
                  <m:oMath xmlns:m="http://schemas.openxmlformats.org/officeDocument/2006/math">
                    <m:r>
                      <a:rPr lang="fr-FR" sz="4800" i="1" smtClean="0">
                        <a:solidFill>
                          <a:schemeClr val="tx1"/>
                        </a:solidFill>
                        <a:latin typeface="Cambria Math" panose="02040503050406030204" pitchFamily="18" charset="0"/>
                      </a:rPr>
                      <m:t>=</m:t>
                    </m:r>
                    <m:sSup>
                      <m:sSupPr>
                        <m:ctrlPr>
                          <a:rPr lang="fr-FR" sz="4800" i="1" smtClean="0">
                            <a:solidFill>
                              <a:schemeClr val="tx1"/>
                            </a:solidFill>
                            <a:latin typeface="Cambria Math" panose="02040503050406030204" pitchFamily="18" charset="0"/>
                          </a:rPr>
                        </m:ctrlPr>
                      </m:sSupPr>
                      <m:e>
                        <m:r>
                          <a:rPr lang="fr-FR" sz="4800" b="0" i="1" smtClean="0">
                            <a:solidFill>
                              <a:schemeClr val="tx1"/>
                            </a:solidFill>
                            <a:latin typeface="Cambria Math" panose="02040503050406030204" pitchFamily="18" charset="0"/>
                          </a:rPr>
                          <m:t>3</m:t>
                        </m:r>
                      </m:e>
                      <m:sup>
                        <m:r>
                          <a:rPr lang="fr-FR" sz="4800" b="0" i="1" smtClean="0">
                            <a:solidFill>
                              <a:schemeClr val="accent6"/>
                            </a:solidFill>
                            <a:latin typeface="Cambria Math" panose="02040503050406030204" pitchFamily="18" charset="0"/>
                          </a:rPr>
                          <m:t>𝑑</m:t>
                        </m:r>
                      </m:sup>
                    </m:sSup>
                  </m:oMath>
                </a14:m>
                <a:endParaRPr lang="fr-FR" sz="4800" dirty="0">
                  <a:solidFill>
                    <a:schemeClr val="tx1"/>
                  </a:solidFill>
                </a:endParaRPr>
              </a:p>
            </p:txBody>
          </p:sp>
        </mc:Choice>
        <mc:Fallback xmlns="">
          <p:sp>
            <p:nvSpPr>
              <p:cNvPr id="10" name="ZoneTexte 9">
                <a:extLst>
                  <a:ext uri="{FF2B5EF4-FFF2-40B4-BE49-F238E27FC236}">
                    <a16:creationId xmlns:a16="http://schemas.microsoft.com/office/drawing/2014/main" id="{6A06385A-9F7A-4839-BF40-AA3E94216A9A}"/>
                  </a:ext>
                </a:extLst>
              </p:cNvPr>
              <p:cNvSpPr txBox="1">
                <a:spLocks noRot="1" noChangeAspect="1" noMove="1" noResize="1" noEditPoints="1" noAdjustHandles="1" noChangeArrowheads="1" noChangeShapeType="1" noTextEdit="1"/>
              </p:cNvSpPr>
              <p:nvPr/>
            </p:nvSpPr>
            <p:spPr>
              <a:xfrm>
                <a:off x="9688580" y="3685321"/>
                <a:ext cx="1751249" cy="751872"/>
              </a:xfrm>
              <a:prstGeom prst="rect">
                <a:avLst/>
              </a:prstGeom>
              <a:blipFill>
                <a:blip r:embed="rId8"/>
                <a:stretch>
                  <a:fillRect l="-20345" t="-20800" b="-48000"/>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2EC0BF04-6524-46E7-88A5-75B11F73AC5B}"/>
                  </a:ext>
                </a:extLst>
              </p:cNvPr>
              <p:cNvSpPr txBox="1"/>
              <p:nvPr/>
            </p:nvSpPr>
            <p:spPr>
              <a:xfrm>
                <a:off x="3697128" y="2320064"/>
                <a:ext cx="1130566" cy="492443"/>
              </a:xfrm>
              <a:prstGeom prst="rect">
                <a:avLst/>
              </a:prstGeom>
              <a:noFill/>
            </p:spPr>
            <p:txBody>
              <a:bodyPr wrap="none" lIns="0" tIns="0" rIns="0" bIns="0" rtlCol="0">
                <a:spAutoFit/>
              </a:bodyPr>
              <a:lstStyle/>
              <a:p>
                <a:r>
                  <a:rPr lang="fr-FR" sz="3200" dirty="0">
                    <a:solidFill>
                      <a:schemeClr val="tx1"/>
                    </a:solidFill>
                  </a:rPr>
                  <a:t>3 </a:t>
                </a:r>
                <a14:m>
                  <m:oMath xmlns:m="http://schemas.openxmlformats.org/officeDocument/2006/math">
                    <m:r>
                      <a:rPr lang="fr-FR" sz="3200" i="1" smtClean="0">
                        <a:solidFill>
                          <a:schemeClr val="tx1"/>
                        </a:solidFill>
                        <a:latin typeface="Cambria Math" panose="02040503050406030204" pitchFamily="18" charset="0"/>
                      </a:rPr>
                      <m:t>=</m:t>
                    </m:r>
                    <m:sSup>
                      <m:sSupPr>
                        <m:ctrlPr>
                          <a:rPr lang="fr-FR" sz="3200" i="1" smtClean="0">
                            <a:solidFill>
                              <a:schemeClr val="tx1"/>
                            </a:solidFill>
                            <a:latin typeface="Cambria Math" panose="02040503050406030204" pitchFamily="18" charset="0"/>
                          </a:rPr>
                        </m:ctrlPr>
                      </m:sSupPr>
                      <m:e>
                        <m:r>
                          <a:rPr lang="fr-FR" sz="3200" b="0" i="1" smtClean="0">
                            <a:solidFill>
                              <a:schemeClr val="tx1"/>
                            </a:solidFill>
                            <a:latin typeface="Cambria Math" panose="02040503050406030204" pitchFamily="18" charset="0"/>
                          </a:rPr>
                          <m:t>3</m:t>
                        </m:r>
                      </m:e>
                      <m:sup>
                        <m:r>
                          <a:rPr lang="fr-FR" sz="3200" b="0" i="1" smtClean="0">
                            <a:solidFill>
                              <a:schemeClr val="tx1"/>
                            </a:solidFill>
                            <a:latin typeface="Cambria Math" panose="02040503050406030204" pitchFamily="18" charset="0"/>
                          </a:rPr>
                          <m:t>1</m:t>
                        </m:r>
                      </m:sup>
                    </m:sSup>
                  </m:oMath>
                </a14:m>
                <a:endParaRPr lang="fr-FR" sz="3200" dirty="0">
                  <a:solidFill>
                    <a:schemeClr val="tx1"/>
                  </a:solidFill>
                </a:endParaRPr>
              </a:p>
            </p:txBody>
          </p:sp>
        </mc:Choice>
        <mc:Fallback xmlns="">
          <p:sp>
            <p:nvSpPr>
              <p:cNvPr id="11" name="ZoneTexte 10">
                <a:extLst>
                  <a:ext uri="{FF2B5EF4-FFF2-40B4-BE49-F238E27FC236}">
                    <a16:creationId xmlns:a16="http://schemas.microsoft.com/office/drawing/2014/main" id="{2EC0BF04-6524-46E7-88A5-75B11F73AC5B}"/>
                  </a:ext>
                </a:extLst>
              </p:cNvPr>
              <p:cNvSpPr txBox="1">
                <a:spLocks noRot="1" noChangeAspect="1" noMove="1" noResize="1" noEditPoints="1" noAdjustHandles="1" noChangeArrowheads="1" noChangeShapeType="1" noTextEdit="1"/>
              </p:cNvSpPr>
              <p:nvPr/>
            </p:nvSpPr>
            <p:spPr>
              <a:xfrm>
                <a:off x="3697128" y="2320064"/>
                <a:ext cx="1130566" cy="492443"/>
              </a:xfrm>
              <a:prstGeom prst="rect">
                <a:avLst/>
              </a:prstGeom>
              <a:blipFill>
                <a:blip r:embed="rId9"/>
                <a:stretch>
                  <a:fillRect l="-21505" t="-25000" b="-5125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4DF9C7F5-5CF7-462E-B38F-6F94B16DAD5B}"/>
                  </a:ext>
                </a:extLst>
              </p:cNvPr>
              <p:cNvSpPr txBox="1"/>
              <p:nvPr/>
            </p:nvSpPr>
            <p:spPr>
              <a:xfrm>
                <a:off x="6815609" y="2305131"/>
                <a:ext cx="1347741" cy="492443"/>
              </a:xfrm>
              <a:prstGeom prst="rect">
                <a:avLst/>
              </a:prstGeom>
              <a:noFill/>
            </p:spPr>
            <p:txBody>
              <a:bodyPr wrap="none" lIns="0" tIns="0" rIns="0" bIns="0" rtlCol="0">
                <a:spAutoFit/>
              </a:bodyPr>
              <a:lstStyle/>
              <a:p>
                <a:r>
                  <a:rPr lang="fr-FR" sz="3200" dirty="0"/>
                  <a:t>27</a:t>
                </a:r>
                <a:r>
                  <a:rPr lang="fr-FR" sz="3200" dirty="0">
                    <a:solidFill>
                      <a:schemeClr val="tx1"/>
                    </a:solidFill>
                  </a:rPr>
                  <a:t> </a:t>
                </a:r>
                <a14:m>
                  <m:oMath xmlns:m="http://schemas.openxmlformats.org/officeDocument/2006/math">
                    <m:r>
                      <a:rPr lang="fr-FR" sz="3200" i="1" smtClean="0">
                        <a:solidFill>
                          <a:schemeClr val="tx1"/>
                        </a:solidFill>
                        <a:latin typeface="Cambria Math" panose="02040503050406030204" pitchFamily="18" charset="0"/>
                      </a:rPr>
                      <m:t>=</m:t>
                    </m:r>
                    <m:sSup>
                      <m:sSupPr>
                        <m:ctrlPr>
                          <a:rPr lang="fr-FR" sz="3200" i="1" smtClean="0">
                            <a:solidFill>
                              <a:schemeClr val="tx1"/>
                            </a:solidFill>
                            <a:latin typeface="Cambria Math" panose="02040503050406030204" pitchFamily="18" charset="0"/>
                          </a:rPr>
                        </m:ctrlPr>
                      </m:sSupPr>
                      <m:e>
                        <m:r>
                          <a:rPr lang="fr-FR" sz="3200" b="0" i="1" smtClean="0">
                            <a:solidFill>
                              <a:schemeClr val="tx1"/>
                            </a:solidFill>
                            <a:latin typeface="Cambria Math" panose="02040503050406030204" pitchFamily="18" charset="0"/>
                          </a:rPr>
                          <m:t>3</m:t>
                        </m:r>
                      </m:e>
                      <m:sup>
                        <m:r>
                          <a:rPr lang="fr-FR" sz="3200" b="0" i="1" smtClean="0">
                            <a:solidFill>
                              <a:schemeClr val="tx1"/>
                            </a:solidFill>
                            <a:latin typeface="Cambria Math" panose="02040503050406030204" pitchFamily="18" charset="0"/>
                          </a:rPr>
                          <m:t>3</m:t>
                        </m:r>
                      </m:sup>
                    </m:sSup>
                  </m:oMath>
                </a14:m>
                <a:endParaRPr lang="fr-FR" sz="3200" dirty="0">
                  <a:solidFill>
                    <a:schemeClr val="tx1"/>
                  </a:solidFill>
                </a:endParaRPr>
              </a:p>
            </p:txBody>
          </p:sp>
        </mc:Choice>
        <mc:Fallback xmlns="">
          <p:sp>
            <p:nvSpPr>
              <p:cNvPr id="12" name="ZoneTexte 11">
                <a:extLst>
                  <a:ext uri="{FF2B5EF4-FFF2-40B4-BE49-F238E27FC236}">
                    <a16:creationId xmlns:a16="http://schemas.microsoft.com/office/drawing/2014/main" id="{4DF9C7F5-5CF7-462E-B38F-6F94B16DAD5B}"/>
                  </a:ext>
                </a:extLst>
              </p:cNvPr>
              <p:cNvSpPr txBox="1">
                <a:spLocks noRot="1" noChangeAspect="1" noMove="1" noResize="1" noEditPoints="1" noAdjustHandles="1" noChangeArrowheads="1" noChangeShapeType="1" noTextEdit="1"/>
              </p:cNvSpPr>
              <p:nvPr/>
            </p:nvSpPr>
            <p:spPr>
              <a:xfrm>
                <a:off x="6815609" y="2305131"/>
                <a:ext cx="1347741" cy="492443"/>
              </a:xfrm>
              <a:prstGeom prst="rect">
                <a:avLst/>
              </a:prstGeom>
              <a:blipFill>
                <a:blip r:embed="rId10"/>
                <a:stretch>
                  <a:fillRect l="-18100" t="-23457" b="-5061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2650A069-D63B-4A52-991A-A18081866B3F}"/>
                  </a:ext>
                </a:extLst>
              </p:cNvPr>
              <p:cNvSpPr txBox="1"/>
              <p:nvPr/>
            </p:nvSpPr>
            <p:spPr>
              <a:xfrm>
                <a:off x="5251976" y="2305131"/>
                <a:ext cx="1139351" cy="492443"/>
              </a:xfrm>
              <a:prstGeom prst="rect">
                <a:avLst/>
              </a:prstGeom>
              <a:noFill/>
            </p:spPr>
            <p:txBody>
              <a:bodyPr wrap="none" lIns="0" tIns="0" rIns="0" bIns="0" rtlCol="0">
                <a:spAutoFit/>
              </a:bodyPr>
              <a:lstStyle/>
              <a:p>
                <a:r>
                  <a:rPr lang="fr-FR" sz="3200" dirty="0">
                    <a:solidFill>
                      <a:schemeClr val="tx1"/>
                    </a:solidFill>
                  </a:rPr>
                  <a:t>9 </a:t>
                </a:r>
                <a14:m>
                  <m:oMath xmlns:m="http://schemas.openxmlformats.org/officeDocument/2006/math">
                    <m:r>
                      <a:rPr lang="fr-FR" sz="3200" i="1" smtClean="0">
                        <a:solidFill>
                          <a:schemeClr val="tx1"/>
                        </a:solidFill>
                        <a:latin typeface="Cambria Math" panose="02040503050406030204" pitchFamily="18" charset="0"/>
                      </a:rPr>
                      <m:t>=</m:t>
                    </m:r>
                    <m:sSup>
                      <m:sSupPr>
                        <m:ctrlPr>
                          <a:rPr lang="fr-FR" sz="3200" i="1" smtClean="0">
                            <a:solidFill>
                              <a:schemeClr val="tx1"/>
                            </a:solidFill>
                            <a:latin typeface="Cambria Math" panose="02040503050406030204" pitchFamily="18" charset="0"/>
                          </a:rPr>
                        </m:ctrlPr>
                      </m:sSupPr>
                      <m:e>
                        <m:r>
                          <a:rPr lang="fr-FR" sz="3200" b="0" i="1" smtClean="0">
                            <a:solidFill>
                              <a:schemeClr val="tx1"/>
                            </a:solidFill>
                            <a:latin typeface="Cambria Math" panose="02040503050406030204" pitchFamily="18" charset="0"/>
                          </a:rPr>
                          <m:t>3</m:t>
                        </m:r>
                      </m:e>
                      <m:sup>
                        <m:r>
                          <a:rPr lang="fr-FR" sz="3200" b="0" i="1" smtClean="0">
                            <a:solidFill>
                              <a:schemeClr val="tx1"/>
                            </a:solidFill>
                            <a:latin typeface="Cambria Math" panose="02040503050406030204" pitchFamily="18" charset="0"/>
                          </a:rPr>
                          <m:t>2</m:t>
                        </m:r>
                      </m:sup>
                    </m:sSup>
                  </m:oMath>
                </a14:m>
                <a:endParaRPr lang="fr-FR" sz="3200" dirty="0">
                  <a:solidFill>
                    <a:schemeClr val="tx1"/>
                  </a:solidFill>
                </a:endParaRPr>
              </a:p>
            </p:txBody>
          </p:sp>
        </mc:Choice>
        <mc:Fallback xmlns="">
          <p:sp>
            <p:nvSpPr>
              <p:cNvPr id="13" name="ZoneTexte 12">
                <a:extLst>
                  <a:ext uri="{FF2B5EF4-FFF2-40B4-BE49-F238E27FC236}">
                    <a16:creationId xmlns:a16="http://schemas.microsoft.com/office/drawing/2014/main" id="{2650A069-D63B-4A52-991A-A18081866B3F}"/>
                  </a:ext>
                </a:extLst>
              </p:cNvPr>
              <p:cNvSpPr txBox="1">
                <a:spLocks noRot="1" noChangeAspect="1" noMove="1" noResize="1" noEditPoints="1" noAdjustHandles="1" noChangeArrowheads="1" noChangeShapeType="1" noTextEdit="1"/>
              </p:cNvSpPr>
              <p:nvPr/>
            </p:nvSpPr>
            <p:spPr>
              <a:xfrm>
                <a:off x="5251976" y="2305131"/>
                <a:ext cx="1139351" cy="492443"/>
              </a:xfrm>
              <a:prstGeom prst="rect">
                <a:avLst/>
              </a:prstGeom>
              <a:blipFill>
                <a:blip r:embed="rId11"/>
                <a:stretch>
                  <a:fillRect l="-22043" t="-23457" b="-50617"/>
                </a:stretch>
              </a:blipFill>
            </p:spPr>
            <p:txBody>
              <a:bodyPr/>
              <a:lstStyle/>
              <a:p>
                <a:r>
                  <a:rPr lang="fr-FR">
                    <a:noFill/>
                  </a:rPr>
                  <a:t> </a:t>
                </a:r>
              </a:p>
            </p:txBody>
          </p:sp>
        </mc:Fallback>
      </mc:AlternateContent>
    </p:spTree>
    <p:extLst>
      <p:ext uri="{BB962C8B-B14F-4D97-AF65-F5344CB8AC3E}">
        <p14:creationId xmlns:p14="http://schemas.microsoft.com/office/powerpoint/2010/main" val="2743551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Exemple d’un objet mathématique</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13</a:t>
            </a:fld>
            <a:endParaRPr lang="fr-FR"/>
          </a:p>
        </p:txBody>
      </p:sp>
      <p:sp>
        <p:nvSpPr>
          <p:cNvPr id="6" name="Sous-titre 5">
            <a:extLst>
              <a:ext uri="{FF2B5EF4-FFF2-40B4-BE49-F238E27FC236}">
                <a16:creationId xmlns:a16="http://schemas.microsoft.com/office/drawing/2014/main" id="{FB4A9887-9E28-4D23-A336-31F9EE2D6D93}"/>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239202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DCA65-F676-4801-B3C1-6421CE6308CB}"/>
              </a:ext>
            </a:extLst>
          </p:cNvPr>
          <p:cNvSpPr>
            <a:spLocks noGrp="1"/>
          </p:cNvSpPr>
          <p:nvPr>
            <p:ph type="title"/>
          </p:nvPr>
        </p:nvSpPr>
        <p:spPr>
          <a:xfrm>
            <a:off x="8813800" y="2926896"/>
            <a:ext cx="3124200" cy="1325563"/>
          </a:xfrm>
        </p:spPr>
        <p:txBody>
          <a:bodyPr/>
          <a:lstStyle/>
          <a:p>
            <a:r>
              <a:rPr lang="fr-FR" dirty="0"/>
              <a:t>Courbe de Von Koch</a:t>
            </a:r>
          </a:p>
        </p:txBody>
      </p:sp>
      <p:sp>
        <p:nvSpPr>
          <p:cNvPr id="4" name="Espace réservé du numéro de diapositive 3">
            <a:extLst>
              <a:ext uri="{FF2B5EF4-FFF2-40B4-BE49-F238E27FC236}">
                <a16:creationId xmlns:a16="http://schemas.microsoft.com/office/drawing/2014/main" id="{23541A1A-999D-4B22-AF9F-11120A48745D}"/>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14</a:t>
            </a:fld>
            <a:endParaRPr lang="fr-FR"/>
          </a:p>
        </p:txBody>
      </p:sp>
      <p:sp>
        <p:nvSpPr>
          <p:cNvPr id="7" name="Espace réservé du contenu 6">
            <a:extLst>
              <a:ext uri="{FF2B5EF4-FFF2-40B4-BE49-F238E27FC236}">
                <a16:creationId xmlns:a16="http://schemas.microsoft.com/office/drawing/2014/main" id="{FBB8D645-BDAF-4D5C-8488-6A506603735E}"/>
              </a:ext>
            </a:extLst>
          </p:cNvPr>
          <p:cNvSpPr>
            <a:spLocks noGrp="1"/>
          </p:cNvSpPr>
          <p:nvPr>
            <p:ph idx="1"/>
          </p:nvPr>
        </p:nvSpPr>
        <p:spPr/>
        <p:txBody>
          <a:bodyPr/>
          <a:lstStyle/>
          <a:p>
            <a:endParaRPr lang="fr-FR"/>
          </a:p>
        </p:txBody>
      </p:sp>
      <p:pic>
        <p:nvPicPr>
          <p:cNvPr id="3" name="Image 2">
            <a:extLst>
              <a:ext uri="{FF2B5EF4-FFF2-40B4-BE49-F238E27FC236}">
                <a16:creationId xmlns:a16="http://schemas.microsoft.com/office/drawing/2014/main" id="{F04E0F4D-2FDD-4228-9C64-73EC1B9995F5}"/>
              </a:ext>
            </a:extLst>
          </p:cNvPr>
          <p:cNvPicPr>
            <a:picLocks noChangeAspect="1"/>
          </p:cNvPicPr>
          <p:nvPr/>
        </p:nvPicPr>
        <p:blipFill>
          <a:blip r:embed="rId2"/>
          <a:stretch>
            <a:fillRect/>
          </a:stretch>
        </p:blipFill>
        <p:spPr>
          <a:xfrm>
            <a:off x="3657600" y="124415"/>
            <a:ext cx="4138476" cy="5793866"/>
          </a:xfrm>
          <a:prstGeom prst="rect">
            <a:avLst/>
          </a:prstGeom>
        </p:spPr>
      </p:pic>
      <p:sp>
        <p:nvSpPr>
          <p:cNvPr id="5" name="Rectangle 4">
            <a:extLst>
              <a:ext uri="{FF2B5EF4-FFF2-40B4-BE49-F238E27FC236}">
                <a16:creationId xmlns:a16="http://schemas.microsoft.com/office/drawing/2014/main" id="{45E3A99E-34F9-4E2C-944F-CB24073BAAEE}"/>
              </a:ext>
            </a:extLst>
          </p:cNvPr>
          <p:cNvSpPr/>
          <p:nvPr/>
        </p:nvSpPr>
        <p:spPr>
          <a:xfrm>
            <a:off x="2734491" y="6345612"/>
            <a:ext cx="7353405" cy="369332"/>
          </a:xfrm>
          <a:prstGeom prst="rect">
            <a:avLst/>
          </a:prstGeom>
        </p:spPr>
        <p:txBody>
          <a:bodyPr wrap="square">
            <a:spAutoFit/>
          </a:bodyPr>
          <a:lstStyle/>
          <a:p>
            <a:r>
              <a:rPr lang="fr-FR" dirty="0">
                <a:hlinkClick r:id="rId3"/>
              </a:rPr>
              <a:t>https://tpefractales-montebello.weebly.com/courbe-von-koch.html</a:t>
            </a:r>
            <a:endParaRPr lang="fr-FR" dirty="0"/>
          </a:p>
        </p:txBody>
      </p:sp>
    </p:spTree>
    <p:extLst>
      <p:ext uri="{BB962C8B-B14F-4D97-AF65-F5344CB8AC3E}">
        <p14:creationId xmlns:p14="http://schemas.microsoft.com/office/powerpoint/2010/main" val="184882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321008-9B90-428F-B27D-D11E238332AD}"/>
              </a:ext>
            </a:extLst>
          </p:cNvPr>
          <p:cNvSpPr>
            <a:spLocks noGrp="1"/>
          </p:cNvSpPr>
          <p:nvPr>
            <p:ph type="title"/>
          </p:nvPr>
        </p:nvSpPr>
        <p:spPr>
          <a:xfrm>
            <a:off x="8981440" y="3061964"/>
            <a:ext cx="2956560" cy="1325563"/>
          </a:xfrm>
        </p:spPr>
        <p:txBody>
          <a:bodyPr/>
          <a:lstStyle/>
          <a:p>
            <a:r>
              <a:rPr lang="fr-FR" dirty="0"/>
              <a:t>Flocon de Von Koch</a:t>
            </a:r>
          </a:p>
        </p:txBody>
      </p:sp>
      <p:sp>
        <p:nvSpPr>
          <p:cNvPr id="3" name="Espace réservé du contenu 2">
            <a:extLst>
              <a:ext uri="{FF2B5EF4-FFF2-40B4-BE49-F238E27FC236}">
                <a16:creationId xmlns:a16="http://schemas.microsoft.com/office/drawing/2014/main" id="{DE510CBB-7E30-4BA3-8FA5-5A2C2CF3AF7B}"/>
              </a:ext>
            </a:extLst>
          </p:cNvPr>
          <p:cNvSpPr>
            <a:spLocks noGrp="1"/>
          </p:cNvSpPr>
          <p:nvPr>
            <p:ph idx="1"/>
          </p:nvPr>
        </p:nvSpPr>
        <p:spPr/>
        <p:txBody>
          <a:bodyPr/>
          <a:lstStyle/>
          <a:p>
            <a:endParaRPr lang="fr-FR"/>
          </a:p>
        </p:txBody>
      </p:sp>
      <p:pic>
        <p:nvPicPr>
          <p:cNvPr id="1026" name="Picture 2" descr="Photo">
            <a:extLst>
              <a:ext uri="{FF2B5EF4-FFF2-40B4-BE49-F238E27FC236}">
                <a16:creationId xmlns:a16="http://schemas.microsoft.com/office/drawing/2014/main" id="{A0AE5E89-EF5D-46BA-A92C-5351372CF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765" y="1215058"/>
            <a:ext cx="4499882" cy="44278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F0902BD-A44F-413E-B452-AA3577E887EE}"/>
              </a:ext>
            </a:extLst>
          </p:cNvPr>
          <p:cNvSpPr/>
          <p:nvPr/>
        </p:nvSpPr>
        <p:spPr>
          <a:xfrm>
            <a:off x="1347378" y="6473837"/>
            <a:ext cx="7430861" cy="369332"/>
          </a:xfrm>
          <a:prstGeom prst="rect">
            <a:avLst/>
          </a:prstGeom>
        </p:spPr>
        <p:txBody>
          <a:bodyPr wrap="square">
            <a:spAutoFit/>
          </a:bodyPr>
          <a:lstStyle/>
          <a:p>
            <a:r>
              <a:rPr lang="fr-FR" dirty="0">
                <a:hlinkClick r:id="rId3"/>
              </a:rPr>
              <a:t>https://tpefractales-montebello.weebly.com/courbe-von-koch.html</a:t>
            </a:r>
            <a:endParaRPr lang="fr-FR" dirty="0"/>
          </a:p>
        </p:txBody>
      </p:sp>
    </p:spTree>
    <p:extLst>
      <p:ext uri="{BB962C8B-B14F-4D97-AF65-F5344CB8AC3E}">
        <p14:creationId xmlns:p14="http://schemas.microsoft.com/office/powerpoint/2010/main" val="3350897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9438B-52E0-4D04-8405-B9096005BFE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8E4AEC-F1D7-4180-B219-047532204FD6}"/>
              </a:ext>
            </a:extLst>
          </p:cNvPr>
          <p:cNvSpPr>
            <a:spLocks noGrp="1"/>
          </p:cNvSpPr>
          <p:nvPr>
            <p:ph idx="1"/>
          </p:nvPr>
        </p:nvSpPr>
        <p:spPr/>
        <p:txBody>
          <a:bodyPr/>
          <a:lstStyle/>
          <a:p>
            <a:endParaRPr lang="fr-FR"/>
          </a:p>
        </p:txBody>
      </p:sp>
      <p:pic>
        <p:nvPicPr>
          <p:cNvPr id="1026" name="Picture 2" descr="Résultat de recherche d'images pour &quot;flocon de neige&quot;">
            <a:extLst>
              <a:ext uri="{FF2B5EF4-FFF2-40B4-BE49-F238E27FC236}">
                <a16:creationId xmlns:a16="http://schemas.microsoft.com/office/drawing/2014/main" id="{54492200-6197-4F58-80BF-96C8E6A67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49825"/>
            <a:ext cx="9753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937500-4852-4237-BCFD-8BE244C047B3}"/>
              </a:ext>
            </a:extLst>
          </p:cNvPr>
          <p:cNvSpPr/>
          <p:nvPr/>
        </p:nvSpPr>
        <p:spPr>
          <a:xfrm>
            <a:off x="290051" y="6206040"/>
            <a:ext cx="11405419" cy="923330"/>
          </a:xfrm>
          <a:prstGeom prst="rect">
            <a:avLst/>
          </a:prstGeom>
        </p:spPr>
        <p:txBody>
          <a:bodyPr wrap="square">
            <a:spAutoFit/>
          </a:bodyPr>
          <a:lstStyle/>
          <a:p>
            <a:r>
              <a:rPr lang="fr-FR" dirty="0">
                <a:hlinkClick r:id="rId3"/>
              </a:rPr>
              <a:t>https://www.futura-sciences.com/planete/photos/neige-flocons-neige-petits-miracles-beaute-1840/flocon-neige-flocons-neige-peuvent-aussi-etre-grossiers-13340</a:t>
            </a:r>
            <a:endParaRPr lang="fr-FR" dirty="0"/>
          </a:p>
          <a:p>
            <a:endParaRPr lang="fr-FR" dirty="0"/>
          </a:p>
        </p:txBody>
      </p:sp>
    </p:spTree>
    <p:extLst>
      <p:ext uri="{BB962C8B-B14F-4D97-AF65-F5344CB8AC3E}">
        <p14:creationId xmlns:p14="http://schemas.microsoft.com/office/powerpoint/2010/main" val="1051526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Dimension Fractale</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17</a:t>
            </a:fld>
            <a:endParaRPr lang="fr-FR"/>
          </a:p>
        </p:txBody>
      </p:sp>
      <p:sp>
        <p:nvSpPr>
          <p:cNvPr id="6" name="Sous-titre 5">
            <a:extLst>
              <a:ext uri="{FF2B5EF4-FFF2-40B4-BE49-F238E27FC236}">
                <a16:creationId xmlns:a16="http://schemas.microsoft.com/office/drawing/2014/main" id="{FB4A9887-9E28-4D23-A336-31F9EE2D6D93}"/>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459132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8116DA9-247B-4A10-AE86-32D3FFA38170}"/>
              </a:ext>
            </a:extLst>
          </p:cNvPr>
          <p:cNvPicPr>
            <a:picLocks noChangeAspect="1"/>
          </p:cNvPicPr>
          <p:nvPr/>
        </p:nvPicPr>
        <p:blipFill>
          <a:blip r:embed="rId2"/>
          <a:stretch>
            <a:fillRect/>
          </a:stretch>
        </p:blipFill>
        <p:spPr>
          <a:xfrm>
            <a:off x="3216099" y="182954"/>
            <a:ext cx="5222508" cy="5222508"/>
          </a:xfrm>
          <a:prstGeom prst="rect">
            <a:avLst/>
          </a:prstGeom>
        </p:spPr>
      </p:pic>
      <p:sp>
        <p:nvSpPr>
          <p:cNvPr id="7" name="Rectangle 6">
            <a:extLst>
              <a:ext uri="{FF2B5EF4-FFF2-40B4-BE49-F238E27FC236}">
                <a16:creationId xmlns:a16="http://schemas.microsoft.com/office/drawing/2014/main" id="{097488AD-6A0E-43F6-91B1-CDBB57C329A4}"/>
              </a:ext>
            </a:extLst>
          </p:cNvPr>
          <p:cNvSpPr/>
          <p:nvPr/>
        </p:nvSpPr>
        <p:spPr>
          <a:xfrm>
            <a:off x="1323159" y="6488668"/>
            <a:ext cx="4737322" cy="369332"/>
          </a:xfrm>
          <a:prstGeom prst="rect">
            <a:avLst/>
          </a:prstGeom>
        </p:spPr>
        <p:txBody>
          <a:bodyPr wrap="none">
            <a:spAutoFit/>
          </a:bodyPr>
          <a:lstStyle/>
          <a:p>
            <a:r>
              <a:rPr lang="fr-FR" dirty="0">
                <a:hlinkClick r:id="rId3"/>
              </a:rPr>
              <a:t>https://fr.wikipedia.org/wiki/Dimension_fractale</a:t>
            </a:r>
            <a:endParaRPr lang="fr-FR" dirty="0"/>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EC0BDE8B-66CC-40AC-87E0-380B854E0772}"/>
                  </a:ext>
                </a:extLst>
              </p:cNvPr>
              <p:cNvSpPr txBox="1"/>
              <p:nvPr/>
            </p:nvSpPr>
            <p:spPr>
              <a:xfrm>
                <a:off x="323240" y="5530143"/>
                <a:ext cx="1708288" cy="751872"/>
              </a:xfrm>
              <a:prstGeom prst="rect">
                <a:avLst/>
              </a:prstGeom>
              <a:solidFill>
                <a:schemeClr val="bg1"/>
              </a:solidFill>
              <a:ln>
                <a:solidFill>
                  <a:schemeClr val="tx1"/>
                </a:solidFill>
              </a:ln>
            </p:spPr>
            <p:txBody>
              <a:bodyPr wrap="none" lIns="0" tIns="0" rIns="0" bIns="0" rtlCol="0">
                <a:spAutoFit/>
              </a:bodyPr>
              <a:lstStyle/>
              <a:p>
                <a:r>
                  <a:rPr lang="fr-FR" sz="4800" dirty="0">
                    <a:solidFill>
                      <a:schemeClr val="tx1"/>
                    </a:solidFill>
                  </a:rPr>
                  <a:t>N </a:t>
                </a:r>
                <a14:m>
                  <m:oMath xmlns:m="http://schemas.openxmlformats.org/officeDocument/2006/math">
                    <m:r>
                      <a:rPr lang="fr-FR" sz="4800" i="1" smtClean="0">
                        <a:solidFill>
                          <a:schemeClr val="tx1"/>
                        </a:solidFill>
                        <a:latin typeface="Cambria Math" panose="02040503050406030204" pitchFamily="18" charset="0"/>
                      </a:rPr>
                      <m:t>=</m:t>
                    </m:r>
                    <m:sSup>
                      <m:sSupPr>
                        <m:ctrlPr>
                          <a:rPr lang="fr-FR" sz="4800" i="1" smtClean="0">
                            <a:solidFill>
                              <a:schemeClr val="tx1"/>
                            </a:solidFill>
                            <a:latin typeface="Cambria Math" panose="02040503050406030204" pitchFamily="18" charset="0"/>
                          </a:rPr>
                        </m:ctrlPr>
                      </m:sSupPr>
                      <m:e>
                        <m:r>
                          <a:rPr lang="fr-FR" sz="4800" b="0" i="1" smtClean="0">
                            <a:solidFill>
                              <a:schemeClr val="tx1"/>
                            </a:solidFill>
                            <a:latin typeface="Cambria Math" panose="02040503050406030204" pitchFamily="18" charset="0"/>
                          </a:rPr>
                          <m:t>𝑙</m:t>
                        </m:r>
                      </m:e>
                      <m:sup>
                        <m:r>
                          <a:rPr lang="fr-FR" sz="4800" b="0" i="1" smtClean="0">
                            <a:solidFill>
                              <a:schemeClr val="tx1"/>
                            </a:solidFill>
                            <a:latin typeface="Cambria Math" panose="02040503050406030204" pitchFamily="18" charset="0"/>
                          </a:rPr>
                          <m:t>𝑑</m:t>
                        </m:r>
                      </m:sup>
                    </m:sSup>
                  </m:oMath>
                </a14:m>
                <a:endParaRPr lang="fr-FR" sz="4800" dirty="0">
                  <a:solidFill>
                    <a:schemeClr val="tx1"/>
                  </a:solidFill>
                </a:endParaRPr>
              </a:p>
            </p:txBody>
          </p:sp>
        </mc:Choice>
        <mc:Fallback xmlns="">
          <p:sp>
            <p:nvSpPr>
              <p:cNvPr id="18" name="ZoneTexte 17">
                <a:extLst>
                  <a:ext uri="{FF2B5EF4-FFF2-40B4-BE49-F238E27FC236}">
                    <a16:creationId xmlns:a16="http://schemas.microsoft.com/office/drawing/2014/main" id="{EC0BDE8B-66CC-40AC-87E0-380B854E0772}"/>
                  </a:ext>
                </a:extLst>
              </p:cNvPr>
              <p:cNvSpPr txBox="1">
                <a:spLocks noRot="1" noChangeAspect="1" noMove="1" noResize="1" noEditPoints="1" noAdjustHandles="1" noChangeArrowheads="1" noChangeShapeType="1" noTextEdit="1"/>
              </p:cNvSpPr>
              <p:nvPr/>
            </p:nvSpPr>
            <p:spPr>
              <a:xfrm>
                <a:off x="323240" y="5530143"/>
                <a:ext cx="1708288" cy="751872"/>
              </a:xfrm>
              <a:prstGeom prst="rect">
                <a:avLst/>
              </a:prstGeom>
              <a:blipFill>
                <a:blip r:embed="rId4"/>
                <a:stretch>
                  <a:fillRect l="-20922" t="-19841" b="-47619"/>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7C9DAC78-B3BB-4E44-9E53-050F7FE4EF09}"/>
                  </a:ext>
                </a:extLst>
              </p:cNvPr>
              <p:cNvSpPr txBox="1"/>
              <p:nvPr/>
            </p:nvSpPr>
            <p:spPr>
              <a:xfrm>
                <a:off x="3859688" y="5674791"/>
                <a:ext cx="1130566" cy="492443"/>
              </a:xfrm>
              <a:prstGeom prst="rect">
                <a:avLst/>
              </a:prstGeom>
              <a:noFill/>
            </p:spPr>
            <p:txBody>
              <a:bodyPr wrap="none" lIns="0" tIns="0" rIns="0" bIns="0" rtlCol="0">
                <a:spAutoFit/>
              </a:bodyPr>
              <a:lstStyle/>
              <a:p>
                <a:r>
                  <a:rPr lang="fr-FR" sz="3200" dirty="0">
                    <a:solidFill>
                      <a:schemeClr val="tx1"/>
                    </a:solidFill>
                  </a:rPr>
                  <a:t>3 </a:t>
                </a:r>
                <a14:m>
                  <m:oMath xmlns:m="http://schemas.openxmlformats.org/officeDocument/2006/math">
                    <m:r>
                      <a:rPr lang="fr-FR" sz="3200" i="1" smtClean="0">
                        <a:solidFill>
                          <a:schemeClr val="tx1"/>
                        </a:solidFill>
                        <a:latin typeface="Cambria Math" panose="02040503050406030204" pitchFamily="18" charset="0"/>
                      </a:rPr>
                      <m:t>=</m:t>
                    </m:r>
                    <m:sSup>
                      <m:sSupPr>
                        <m:ctrlPr>
                          <a:rPr lang="fr-FR" sz="3200" i="1" smtClean="0">
                            <a:solidFill>
                              <a:schemeClr val="tx1"/>
                            </a:solidFill>
                            <a:latin typeface="Cambria Math" panose="02040503050406030204" pitchFamily="18" charset="0"/>
                          </a:rPr>
                        </m:ctrlPr>
                      </m:sSupPr>
                      <m:e>
                        <m:r>
                          <a:rPr lang="fr-FR" sz="3200" b="0" i="1" smtClean="0">
                            <a:solidFill>
                              <a:schemeClr val="tx1"/>
                            </a:solidFill>
                            <a:latin typeface="Cambria Math" panose="02040503050406030204" pitchFamily="18" charset="0"/>
                          </a:rPr>
                          <m:t>3</m:t>
                        </m:r>
                      </m:e>
                      <m:sup>
                        <m:r>
                          <a:rPr lang="fr-FR" sz="3200" b="0" i="1" smtClean="0">
                            <a:solidFill>
                              <a:schemeClr val="tx1"/>
                            </a:solidFill>
                            <a:latin typeface="Cambria Math" panose="02040503050406030204" pitchFamily="18" charset="0"/>
                          </a:rPr>
                          <m:t>1</m:t>
                        </m:r>
                      </m:sup>
                    </m:sSup>
                  </m:oMath>
                </a14:m>
                <a:endParaRPr lang="fr-FR" sz="3200" dirty="0">
                  <a:solidFill>
                    <a:schemeClr val="tx1"/>
                  </a:solidFill>
                </a:endParaRPr>
              </a:p>
            </p:txBody>
          </p:sp>
        </mc:Choice>
        <mc:Fallback xmlns="">
          <p:sp>
            <p:nvSpPr>
              <p:cNvPr id="19" name="ZoneTexte 18">
                <a:extLst>
                  <a:ext uri="{FF2B5EF4-FFF2-40B4-BE49-F238E27FC236}">
                    <a16:creationId xmlns:a16="http://schemas.microsoft.com/office/drawing/2014/main" id="{7C9DAC78-B3BB-4E44-9E53-050F7FE4EF09}"/>
                  </a:ext>
                </a:extLst>
              </p:cNvPr>
              <p:cNvSpPr txBox="1">
                <a:spLocks noRot="1" noChangeAspect="1" noMove="1" noResize="1" noEditPoints="1" noAdjustHandles="1" noChangeArrowheads="1" noChangeShapeType="1" noTextEdit="1"/>
              </p:cNvSpPr>
              <p:nvPr/>
            </p:nvSpPr>
            <p:spPr>
              <a:xfrm>
                <a:off x="3859688" y="5674791"/>
                <a:ext cx="1130566" cy="492443"/>
              </a:xfrm>
              <a:prstGeom prst="rect">
                <a:avLst/>
              </a:prstGeom>
              <a:blipFill>
                <a:blip r:embed="rId5"/>
                <a:stretch>
                  <a:fillRect l="-21505" t="-24691" b="-4938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CEA932C4-2C61-4033-AA58-3B986EC2666E}"/>
                  </a:ext>
                </a:extLst>
              </p:cNvPr>
              <p:cNvSpPr txBox="1"/>
              <p:nvPr/>
            </p:nvSpPr>
            <p:spPr>
              <a:xfrm>
                <a:off x="6978169" y="5659858"/>
                <a:ext cx="1347741" cy="492443"/>
              </a:xfrm>
              <a:prstGeom prst="rect">
                <a:avLst/>
              </a:prstGeom>
              <a:noFill/>
            </p:spPr>
            <p:txBody>
              <a:bodyPr wrap="none" lIns="0" tIns="0" rIns="0" bIns="0" rtlCol="0">
                <a:spAutoFit/>
              </a:bodyPr>
              <a:lstStyle/>
              <a:p>
                <a:r>
                  <a:rPr lang="fr-FR" sz="3200" dirty="0"/>
                  <a:t>27</a:t>
                </a:r>
                <a:r>
                  <a:rPr lang="fr-FR" sz="3200" dirty="0">
                    <a:solidFill>
                      <a:schemeClr val="tx1"/>
                    </a:solidFill>
                  </a:rPr>
                  <a:t> </a:t>
                </a:r>
                <a14:m>
                  <m:oMath xmlns:m="http://schemas.openxmlformats.org/officeDocument/2006/math">
                    <m:r>
                      <a:rPr lang="fr-FR" sz="3200" i="1" smtClean="0">
                        <a:solidFill>
                          <a:schemeClr val="tx1"/>
                        </a:solidFill>
                        <a:latin typeface="Cambria Math" panose="02040503050406030204" pitchFamily="18" charset="0"/>
                      </a:rPr>
                      <m:t>=</m:t>
                    </m:r>
                    <m:sSup>
                      <m:sSupPr>
                        <m:ctrlPr>
                          <a:rPr lang="fr-FR" sz="3200" i="1" smtClean="0">
                            <a:solidFill>
                              <a:schemeClr val="tx1"/>
                            </a:solidFill>
                            <a:latin typeface="Cambria Math" panose="02040503050406030204" pitchFamily="18" charset="0"/>
                          </a:rPr>
                        </m:ctrlPr>
                      </m:sSupPr>
                      <m:e>
                        <m:r>
                          <a:rPr lang="fr-FR" sz="3200" b="0" i="1" smtClean="0">
                            <a:solidFill>
                              <a:schemeClr val="tx1"/>
                            </a:solidFill>
                            <a:latin typeface="Cambria Math" panose="02040503050406030204" pitchFamily="18" charset="0"/>
                          </a:rPr>
                          <m:t>3</m:t>
                        </m:r>
                      </m:e>
                      <m:sup>
                        <m:r>
                          <a:rPr lang="fr-FR" sz="3200" b="0" i="1" smtClean="0">
                            <a:solidFill>
                              <a:schemeClr val="tx1"/>
                            </a:solidFill>
                            <a:latin typeface="Cambria Math" panose="02040503050406030204" pitchFamily="18" charset="0"/>
                          </a:rPr>
                          <m:t>3</m:t>
                        </m:r>
                      </m:sup>
                    </m:sSup>
                  </m:oMath>
                </a14:m>
                <a:endParaRPr lang="fr-FR" sz="3200" dirty="0">
                  <a:solidFill>
                    <a:schemeClr val="tx1"/>
                  </a:solidFill>
                </a:endParaRPr>
              </a:p>
            </p:txBody>
          </p:sp>
        </mc:Choice>
        <mc:Fallback xmlns="">
          <p:sp>
            <p:nvSpPr>
              <p:cNvPr id="21" name="ZoneTexte 20">
                <a:extLst>
                  <a:ext uri="{FF2B5EF4-FFF2-40B4-BE49-F238E27FC236}">
                    <a16:creationId xmlns:a16="http://schemas.microsoft.com/office/drawing/2014/main" id="{CEA932C4-2C61-4033-AA58-3B986EC2666E}"/>
                  </a:ext>
                </a:extLst>
              </p:cNvPr>
              <p:cNvSpPr txBox="1">
                <a:spLocks noRot="1" noChangeAspect="1" noMove="1" noResize="1" noEditPoints="1" noAdjustHandles="1" noChangeArrowheads="1" noChangeShapeType="1" noTextEdit="1"/>
              </p:cNvSpPr>
              <p:nvPr/>
            </p:nvSpPr>
            <p:spPr>
              <a:xfrm>
                <a:off x="6978169" y="5659858"/>
                <a:ext cx="1347741" cy="492443"/>
              </a:xfrm>
              <a:prstGeom prst="rect">
                <a:avLst/>
              </a:prstGeom>
              <a:blipFill>
                <a:blip r:embed="rId6"/>
                <a:stretch>
                  <a:fillRect l="-18552" t="-23457" b="-5061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C3D587DF-31D7-475C-80EE-DC8455ABE04B}"/>
                  </a:ext>
                </a:extLst>
              </p:cNvPr>
              <p:cNvSpPr txBox="1"/>
              <p:nvPr/>
            </p:nvSpPr>
            <p:spPr>
              <a:xfrm>
                <a:off x="5414536" y="5659858"/>
                <a:ext cx="1139351" cy="492443"/>
              </a:xfrm>
              <a:prstGeom prst="rect">
                <a:avLst/>
              </a:prstGeom>
              <a:noFill/>
            </p:spPr>
            <p:txBody>
              <a:bodyPr wrap="none" lIns="0" tIns="0" rIns="0" bIns="0" rtlCol="0">
                <a:spAutoFit/>
              </a:bodyPr>
              <a:lstStyle/>
              <a:p>
                <a:r>
                  <a:rPr lang="fr-FR" sz="3200" dirty="0">
                    <a:solidFill>
                      <a:schemeClr val="tx1"/>
                    </a:solidFill>
                  </a:rPr>
                  <a:t>9 </a:t>
                </a:r>
                <a14:m>
                  <m:oMath xmlns:m="http://schemas.openxmlformats.org/officeDocument/2006/math">
                    <m:r>
                      <a:rPr lang="fr-FR" sz="3200" i="1" smtClean="0">
                        <a:solidFill>
                          <a:schemeClr val="tx1"/>
                        </a:solidFill>
                        <a:latin typeface="Cambria Math" panose="02040503050406030204" pitchFamily="18" charset="0"/>
                      </a:rPr>
                      <m:t>=</m:t>
                    </m:r>
                    <m:sSup>
                      <m:sSupPr>
                        <m:ctrlPr>
                          <a:rPr lang="fr-FR" sz="3200" i="1" smtClean="0">
                            <a:solidFill>
                              <a:schemeClr val="tx1"/>
                            </a:solidFill>
                            <a:latin typeface="Cambria Math" panose="02040503050406030204" pitchFamily="18" charset="0"/>
                          </a:rPr>
                        </m:ctrlPr>
                      </m:sSupPr>
                      <m:e>
                        <m:r>
                          <a:rPr lang="fr-FR" sz="3200" b="0" i="1" smtClean="0">
                            <a:solidFill>
                              <a:schemeClr val="tx1"/>
                            </a:solidFill>
                            <a:latin typeface="Cambria Math" panose="02040503050406030204" pitchFamily="18" charset="0"/>
                          </a:rPr>
                          <m:t>3</m:t>
                        </m:r>
                      </m:e>
                      <m:sup>
                        <m:r>
                          <a:rPr lang="fr-FR" sz="3200" b="0" i="1" smtClean="0">
                            <a:solidFill>
                              <a:schemeClr val="tx1"/>
                            </a:solidFill>
                            <a:latin typeface="Cambria Math" panose="02040503050406030204" pitchFamily="18" charset="0"/>
                          </a:rPr>
                          <m:t>2</m:t>
                        </m:r>
                      </m:sup>
                    </m:sSup>
                  </m:oMath>
                </a14:m>
                <a:endParaRPr lang="fr-FR" sz="3200" dirty="0">
                  <a:solidFill>
                    <a:schemeClr val="tx1"/>
                  </a:solidFill>
                </a:endParaRPr>
              </a:p>
            </p:txBody>
          </p:sp>
        </mc:Choice>
        <mc:Fallback xmlns="">
          <p:sp>
            <p:nvSpPr>
              <p:cNvPr id="22" name="ZoneTexte 21">
                <a:extLst>
                  <a:ext uri="{FF2B5EF4-FFF2-40B4-BE49-F238E27FC236}">
                    <a16:creationId xmlns:a16="http://schemas.microsoft.com/office/drawing/2014/main" id="{C3D587DF-31D7-475C-80EE-DC8455ABE04B}"/>
                  </a:ext>
                </a:extLst>
              </p:cNvPr>
              <p:cNvSpPr txBox="1">
                <a:spLocks noRot="1" noChangeAspect="1" noMove="1" noResize="1" noEditPoints="1" noAdjustHandles="1" noChangeArrowheads="1" noChangeShapeType="1" noTextEdit="1"/>
              </p:cNvSpPr>
              <p:nvPr/>
            </p:nvSpPr>
            <p:spPr>
              <a:xfrm>
                <a:off x="5414536" y="5659858"/>
                <a:ext cx="1139351" cy="492443"/>
              </a:xfrm>
              <a:prstGeom prst="rect">
                <a:avLst/>
              </a:prstGeom>
              <a:blipFill>
                <a:blip r:embed="rId7"/>
                <a:stretch>
                  <a:fillRect l="-21390" t="-23457" b="-50617"/>
                </a:stretch>
              </a:blipFill>
            </p:spPr>
            <p:txBody>
              <a:bodyPr/>
              <a:lstStyle/>
              <a:p>
                <a:r>
                  <a:rPr lang="fr-FR">
                    <a:noFill/>
                  </a:rPr>
                  <a:t> </a:t>
                </a:r>
              </a:p>
            </p:txBody>
          </p:sp>
        </mc:Fallback>
      </mc:AlternateContent>
    </p:spTree>
    <p:extLst>
      <p:ext uri="{BB962C8B-B14F-4D97-AF65-F5344CB8AC3E}">
        <p14:creationId xmlns:p14="http://schemas.microsoft.com/office/powerpoint/2010/main" val="2223317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jimcdn.com/app/cms/image/transf/dimension=580x10000:format=png/path/s51fc61a5707b6420/image/i87e9480e32d685f5/version/1372230578/image.png">
            <a:extLst>
              <a:ext uri="{FF2B5EF4-FFF2-40B4-BE49-F238E27FC236}">
                <a16:creationId xmlns:a16="http://schemas.microsoft.com/office/drawing/2014/main" id="{7F78F6A9-EDAD-45D1-B36C-332A788B1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899" y="1821900"/>
            <a:ext cx="9091999" cy="22102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9744C5-E9EB-43F0-91B9-BE8F19FA3843}"/>
              </a:ext>
            </a:extLst>
          </p:cNvPr>
          <p:cNvSpPr/>
          <p:nvPr/>
        </p:nvSpPr>
        <p:spPr>
          <a:xfrm>
            <a:off x="343987" y="6278796"/>
            <a:ext cx="8538755" cy="369332"/>
          </a:xfrm>
          <a:prstGeom prst="rect">
            <a:avLst/>
          </a:prstGeom>
        </p:spPr>
        <p:txBody>
          <a:bodyPr wrap="square">
            <a:spAutoFit/>
          </a:bodyPr>
          <a:lstStyle/>
          <a:p>
            <a:r>
              <a:rPr lang="fr-FR" dirty="0">
                <a:hlinkClick r:id="rId4"/>
              </a:rPr>
              <a:t>https://complexe.jimdofree.com/les-fractales/d%C3%A9finition/</a:t>
            </a:r>
            <a:endParaRPr lang="fr-FR" dirty="0"/>
          </a:p>
        </p:txBody>
      </p:sp>
    </p:spTree>
    <p:extLst>
      <p:ext uri="{BB962C8B-B14F-4D97-AF65-F5344CB8AC3E}">
        <p14:creationId xmlns:p14="http://schemas.microsoft.com/office/powerpoint/2010/main" val="23871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313AF7-9049-44C7-9A77-4C7A0F4CF0F5}"/>
              </a:ext>
            </a:extLst>
          </p:cNvPr>
          <p:cNvSpPr>
            <a:spLocks noGrp="1"/>
          </p:cNvSpPr>
          <p:nvPr>
            <p:ph type="title"/>
          </p:nvPr>
        </p:nvSpPr>
        <p:spPr/>
        <p:txBody>
          <a:bodyPr/>
          <a:lstStyle/>
          <a:p>
            <a:r>
              <a:rPr lang="fr-FR" dirty="0"/>
              <a:t>Introduction</a:t>
            </a:r>
          </a:p>
        </p:txBody>
      </p:sp>
      <p:sp>
        <p:nvSpPr>
          <p:cNvPr id="3" name="Espace réservé du contenu 2">
            <a:extLst>
              <a:ext uri="{FF2B5EF4-FFF2-40B4-BE49-F238E27FC236}">
                <a16:creationId xmlns:a16="http://schemas.microsoft.com/office/drawing/2014/main" id="{527F5C92-80C4-4552-8D74-590101C7CFD8}"/>
              </a:ext>
            </a:extLst>
          </p:cNvPr>
          <p:cNvSpPr>
            <a:spLocks noGrp="1"/>
          </p:cNvSpPr>
          <p:nvPr>
            <p:ph idx="1"/>
          </p:nvPr>
        </p:nvSpPr>
        <p:spPr>
          <a:xfrm>
            <a:off x="6634065" y="1825625"/>
            <a:ext cx="5304141" cy="4351338"/>
          </a:xfrm>
        </p:spPr>
        <p:txBody>
          <a:bodyPr>
            <a:normAutofit/>
          </a:bodyPr>
          <a:lstStyle/>
          <a:p>
            <a:endParaRPr lang="fr-FR" sz="3600" dirty="0"/>
          </a:p>
          <a:p>
            <a:endParaRPr lang="fr-FR" sz="3600" dirty="0"/>
          </a:p>
          <a:p>
            <a:endParaRPr lang="fr-FR" sz="3600" dirty="0"/>
          </a:p>
        </p:txBody>
      </p:sp>
      <p:sp>
        <p:nvSpPr>
          <p:cNvPr id="4" name="Rectangle 3">
            <a:extLst>
              <a:ext uri="{FF2B5EF4-FFF2-40B4-BE49-F238E27FC236}">
                <a16:creationId xmlns:a16="http://schemas.microsoft.com/office/drawing/2014/main" id="{5AEA75F9-61E2-45C9-879C-79AA56F509CA}"/>
              </a:ext>
            </a:extLst>
          </p:cNvPr>
          <p:cNvSpPr/>
          <p:nvPr/>
        </p:nvSpPr>
        <p:spPr>
          <a:xfrm>
            <a:off x="1945953" y="1465224"/>
            <a:ext cx="7650686" cy="5072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1 jour Homme = 500 €</a:t>
            </a:r>
          </a:p>
          <a:p>
            <a:pPr algn="ctr"/>
            <a:r>
              <a:rPr lang="fr-FR" sz="3600" dirty="0"/>
              <a:t>1 mois = 20 jours = 10 000 €</a:t>
            </a:r>
          </a:p>
          <a:p>
            <a:pPr algn="ctr"/>
            <a:endParaRPr lang="fr-FR" sz="3600" dirty="0"/>
          </a:p>
          <a:p>
            <a:pPr algn="ctr"/>
            <a:r>
              <a:rPr lang="fr-FR" sz="3600" dirty="0"/>
              <a:t>3 personnes pour 4 mois de développement :</a:t>
            </a:r>
          </a:p>
          <a:p>
            <a:pPr algn="ctr"/>
            <a:r>
              <a:rPr lang="fr-FR" sz="3600" dirty="0"/>
              <a:t>3 * 4 * 10 000 = 120 000 €</a:t>
            </a:r>
          </a:p>
        </p:txBody>
      </p:sp>
    </p:spTree>
    <p:extLst>
      <p:ext uri="{BB962C8B-B14F-4D97-AF65-F5344CB8AC3E}">
        <p14:creationId xmlns:p14="http://schemas.microsoft.com/office/powerpoint/2010/main" val="1961185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age.jimcdn.com/app/cms/image/transf/dimension=580x10000:format=png/path/s51fc61a5707b6420/image/i87e9480e32d685f5/version/1372230578/image.png">
            <a:extLst>
              <a:ext uri="{FF2B5EF4-FFF2-40B4-BE49-F238E27FC236}">
                <a16:creationId xmlns:a16="http://schemas.microsoft.com/office/drawing/2014/main" id="{7F78F6A9-EDAD-45D1-B36C-332A788B1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012" y="836380"/>
            <a:ext cx="9091999" cy="22102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9744C5-E9EB-43F0-91B9-BE8F19FA3843}"/>
              </a:ext>
            </a:extLst>
          </p:cNvPr>
          <p:cNvSpPr/>
          <p:nvPr/>
        </p:nvSpPr>
        <p:spPr>
          <a:xfrm>
            <a:off x="343987" y="6278796"/>
            <a:ext cx="8538755" cy="369332"/>
          </a:xfrm>
          <a:prstGeom prst="rect">
            <a:avLst/>
          </a:prstGeom>
        </p:spPr>
        <p:txBody>
          <a:bodyPr wrap="square">
            <a:spAutoFit/>
          </a:bodyPr>
          <a:lstStyle/>
          <a:p>
            <a:r>
              <a:rPr lang="fr-FR" dirty="0">
                <a:hlinkClick r:id="rId4"/>
              </a:rPr>
              <a:t>https://complexe.jimdofree.com/les-fractales/d%C3%A9finition/</a:t>
            </a:r>
            <a:endParaRPr lang="fr-FR"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B93FF13-CF18-45C7-9ECB-730C4E0F26C8}"/>
                  </a:ext>
                </a:extLst>
              </p:cNvPr>
              <p:cNvSpPr txBox="1"/>
              <p:nvPr/>
            </p:nvSpPr>
            <p:spPr>
              <a:xfrm>
                <a:off x="6352247" y="3811324"/>
                <a:ext cx="4383764" cy="785984"/>
              </a:xfrm>
              <a:prstGeom prst="rect">
                <a:avLst/>
              </a:prstGeom>
              <a:noFill/>
              <a:ln>
                <a:solidFill>
                  <a:schemeClr val="tx1"/>
                </a:solidFill>
              </a:ln>
            </p:spPr>
            <p:txBody>
              <a:bodyPr wrap="none" lIns="0" tIns="0" rIns="0" bIns="0" rtlCol="0">
                <a:spAutoFit/>
              </a:bodyPr>
              <a:lstStyle/>
              <a:p>
                <a14:m>
                  <m:oMath xmlns:m="http://schemas.openxmlformats.org/officeDocument/2006/math">
                    <m:r>
                      <a:rPr lang="fr-FR" sz="3200" b="0" i="1" smtClean="0">
                        <a:solidFill>
                          <a:schemeClr val="accent6"/>
                        </a:solidFill>
                        <a:latin typeface="Cambria Math" panose="02040503050406030204" pitchFamily="18" charset="0"/>
                      </a:rPr>
                      <m:t>𝑑𝑖𝑚𝑒𝑛𝑡𝑖𝑜𝑛</m:t>
                    </m:r>
                    <m:r>
                      <a:rPr lang="pt-BR" sz="3200" i="1" smtClean="0">
                        <a:solidFill>
                          <a:schemeClr val="tx1"/>
                        </a:solidFill>
                        <a:latin typeface="Cambria Math" panose="02040503050406030204" pitchFamily="18" charset="0"/>
                      </a:rPr>
                      <m:t>=</m:t>
                    </m:r>
                    <m:f>
                      <m:fPr>
                        <m:ctrlPr>
                          <a:rPr lang="pt-BR" sz="3200" i="1" smtClean="0">
                            <a:solidFill>
                              <a:schemeClr val="tx1"/>
                            </a:solidFill>
                            <a:latin typeface="Cambria Math" panose="02040503050406030204" pitchFamily="18" charset="0"/>
                          </a:rPr>
                        </m:ctrlPr>
                      </m:fPr>
                      <m:num>
                        <m:r>
                          <m:rPr>
                            <m:sty m:val="p"/>
                          </m:rPr>
                          <a:rPr lang="fr-FR" sz="3200" b="0" i="0" smtClean="0">
                            <a:solidFill>
                              <a:schemeClr val="tx1"/>
                            </a:solidFill>
                            <a:latin typeface="Cambria Math" panose="02040503050406030204" pitchFamily="18" charset="0"/>
                          </a:rPr>
                          <m:t>ln</m:t>
                        </m:r>
                        <m:r>
                          <a:rPr lang="fr-FR" sz="3200" b="0" i="1" smtClean="0">
                            <a:solidFill>
                              <a:schemeClr val="tx1"/>
                            </a:solidFill>
                            <a:latin typeface="Cambria Math" panose="02040503050406030204" pitchFamily="18" charset="0"/>
                          </a:rPr>
                          <m:t>⁡(4)</m:t>
                        </m:r>
                      </m:num>
                      <m:den>
                        <m:r>
                          <m:rPr>
                            <m:sty m:val="p"/>
                          </m:rPr>
                          <a:rPr lang="fr-FR" sz="3200" b="0" i="0" smtClean="0">
                            <a:solidFill>
                              <a:schemeClr val="tx1"/>
                            </a:solidFill>
                            <a:latin typeface="Cambria Math" panose="02040503050406030204" pitchFamily="18" charset="0"/>
                          </a:rPr>
                          <m:t>ln</m:t>
                        </m:r>
                        <m:r>
                          <a:rPr lang="fr-FR" sz="3200" b="0" i="1" smtClean="0">
                            <a:solidFill>
                              <a:schemeClr val="tx1"/>
                            </a:solidFill>
                            <a:latin typeface="Cambria Math" panose="02040503050406030204" pitchFamily="18" charset="0"/>
                          </a:rPr>
                          <m:t>⁡(3)</m:t>
                        </m:r>
                      </m:den>
                    </m:f>
                    <m:r>
                      <a:rPr lang="pt-BR" sz="3200" i="1">
                        <a:latin typeface="Cambria Math" panose="02040503050406030204" pitchFamily="18" charset="0"/>
                      </a:rPr>
                      <m:t>=</m:t>
                    </m:r>
                  </m:oMath>
                </a14:m>
                <a:r>
                  <a:rPr lang="fr-FR" sz="3200" dirty="0">
                    <a:solidFill>
                      <a:schemeClr val="tx1"/>
                    </a:solidFill>
                  </a:rPr>
                  <a:t> 1,26</a:t>
                </a:r>
              </a:p>
            </p:txBody>
          </p:sp>
        </mc:Choice>
        <mc:Fallback xmlns="">
          <p:sp>
            <p:nvSpPr>
              <p:cNvPr id="7" name="ZoneTexte 6">
                <a:extLst>
                  <a:ext uri="{FF2B5EF4-FFF2-40B4-BE49-F238E27FC236}">
                    <a16:creationId xmlns:a16="http://schemas.microsoft.com/office/drawing/2014/main" id="{7B93FF13-CF18-45C7-9ECB-730C4E0F26C8}"/>
                  </a:ext>
                </a:extLst>
              </p:cNvPr>
              <p:cNvSpPr txBox="1">
                <a:spLocks noRot="1" noChangeAspect="1" noMove="1" noResize="1" noEditPoints="1" noAdjustHandles="1" noChangeArrowheads="1" noChangeShapeType="1" noTextEdit="1"/>
              </p:cNvSpPr>
              <p:nvPr/>
            </p:nvSpPr>
            <p:spPr>
              <a:xfrm>
                <a:off x="6352247" y="3811324"/>
                <a:ext cx="4383764" cy="785984"/>
              </a:xfrm>
              <a:prstGeom prst="rect">
                <a:avLst/>
              </a:prstGeom>
              <a:blipFill>
                <a:blip r:embed="rId5"/>
                <a:stretch>
                  <a:fillRect r="-4716" b="-9160"/>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6A06385A-9F7A-4839-BF40-AA3E94216A9A}"/>
                  </a:ext>
                </a:extLst>
              </p:cNvPr>
              <p:cNvSpPr txBox="1"/>
              <p:nvPr/>
            </p:nvSpPr>
            <p:spPr>
              <a:xfrm>
                <a:off x="1455989" y="3811324"/>
                <a:ext cx="3767698" cy="762645"/>
              </a:xfrm>
              <a:prstGeom prst="rect">
                <a:avLst/>
              </a:prstGeom>
              <a:solidFill>
                <a:schemeClr val="bg1"/>
              </a:solidFill>
              <a:ln>
                <a:solidFill>
                  <a:schemeClr val="tx1"/>
                </a:solidFill>
              </a:ln>
            </p:spPr>
            <p:txBody>
              <a:bodyPr wrap="none" lIns="0" tIns="0" rIns="0" bIns="0" rtlCol="0">
                <a:spAutoFit/>
              </a:bodyPr>
              <a:lstStyle/>
              <a:p>
                <a:r>
                  <a:rPr lang="fr-FR" sz="4800" dirty="0"/>
                  <a:t>4</a:t>
                </a:r>
                <a:r>
                  <a:rPr lang="fr-FR" sz="4800" dirty="0">
                    <a:solidFill>
                      <a:schemeClr val="tx1"/>
                    </a:solidFill>
                  </a:rPr>
                  <a:t> </a:t>
                </a:r>
                <a14:m>
                  <m:oMath xmlns:m="http://schemas.openxmlformats.org/officeDocument/2006/math">
                    <m:r>
                      <a:rPr lang="fr-FR" sz="4800" i="1" smtClean="0">
                        <a:solidFill>
                          <a:schemeClr val="tx1"/>
                        </a:solidFill>
                        <a:latin typeface="Cambria Math" panose="02040503050406030204" pitchFamily="18" charset="0"/>
                      </a:rPr>
                      <m:t>=</m:t>
                    </m:r>
                    <m:sSup>
                      <m:sSupPr>
                        <m:ctrlPr>
                          <a:rPr lang="fr-FR" sz="4800" i="1" smtClean="0">
                            <a:solidFill>
                              <a:schemeClr val="tx1"/>
                            </a:solidFill>
                            <a:latin typeface="Cambria Math" panose="02040503050406030204" pitchFamily="18" charset="0"/>
                          </a:rPr>
                        </m:ctrlPr>
                      </m:sSupPr>
                      <m:e>
                        <m:r>
                          <a:rPr lang="fr-FR" sz="4800" b="0" i="1" smtClean="0">
                            <a:solidFill>
                              <a:schemeClr val="tx1"/>
                            </a:solidFill>
                            <a:latin typeface="Cambria Math" panose="02040503050406030204" pitchFamily="18" charset="0"/>
                          </a:rPr>
                          <m:t>3</m:t>
                        </m:r>
                      </m:e>
                      <m:sup>
                        <m:r>
                          <a:rPr lang="fr-FR" sz="4800" b="0" i="1" smtClean="0">
                            <a:solidFill>
                              <a:schemeClr val="accent6"/>
                            </a:solidFill>
                            <a:latin typeface="Cambria Math" panose="02040503050406030204" pitchFamily="18" charset="0"/>
                          </a:rPr>
                          <m:t>𝑑𝑖𝑚𝑒𝑛𝑡𝑖𝑜𝑛</m:t>
                        </m:r>
                      </m:sup>
                    </m:sSup>
                  </m:oMath>
                </a14:m>
                <a:endParaRPr lang="fr-FR" sz="4800" dirty="0">
                  <a:solidFill>
                    <a:schemeClr val="tx1"/>
                  </a:solidFill>
                </a:endParaRPr>
              </a:p>
            </p:txBody>
          </p:sp>
        </mc:Choice>
        <mc:Fallback xmlns="">
          <p:sp>
            <p:nvSpPr>
              <p:cNvPr id="10" name="ZoneTexte 9">
                <a:extLst>
                  <a:ext uri="{FF2B5EF4-FFF2-40B4-BE49-F238E27FC236}">
                    <a16:creationId xmlns:a16="http://schemas.microsoft.com/office/drawing/2014/main" id="{6A06385A-9F7A-4839-BF40-AA3E94216A9A}"/>
                  </a:ext>
                </a:extLst>
              </p:cNvPr>
              <p:cNvSpPr txBox="1">
                <a:spLocks noRot="1" noChangeAspect="1" noMove="1" noResize="1" noEditPoints="1" noAdjustHandles="1" noChangeArrowheads="1" noChangeShapeType="1" noTextEdit="1"/>
              </p:cNvSpPr>
              <p:nvPr/>
            </p:nvSpPr>
            <p:spPr>
              <a:xfrm>
                <a:off x="1455989" y="3811324"/>
                <a:ext cx="3767698" cy="762645"/>
              </a:xfrm>
              <a:prstGeom prst="rect">
                <a:avLst/>
              </a:prstGeom>
              <a:blipFill>
                <a:blip r:embed="rId6"/>
                <a:stretch>
                  <a:fillRect l="-9677" t="-18898" b="-47244"/>
                </a:stretch>
              </a:blipFill>
              <a:ln>
                <a:solidFill>
                  <a:schemeClr val="tx1"/>
                </a:solidFill>
              </a:ln>
            </p:spPr>
            <p:txBody>
              <a:bodyPr/>
              <a:lstStyle/>
              <a:p>
                <a:r>
                  <a:rPr lang="fr-FR">
                    <a:noFill/>
                  </a:rPr>
                  <a:t> </a:t>
                </a:r>
              </a:p>
            </p:txBody>
          </p:sp>
        </mc:Fallback>
      </mc:AlternateContent>
      <p:sp>
        <p:nvSpPr>
          <p:cNvPr id="2" name="Rectangle 1">
            <a:extLst>
              <a:ext uri="{FF2B5EF4-FFF2-40B4-BE49-F238E27FC236}">
                <a16:creationId xmlns:a16="http://schemas.microsoft.com/office/drawing/2014/main" id="{4ECA3458-BB9C-4EE5-89C1-A38E6E49B85E}"/>
              </a:ext>
            </a:extLst>
          </p:cNvPr>
          <p:cNvSpPr/>
          <p:nvPr/>
        </p:nvSpPr>
        <p:spPr>
          <a:xfrm>
            <a:off x="2709489" y="5498400"/>
            <a:ext cx="6538970" cy="523220"/>
          </a:xfrm>
          <a:prstGeom prst="rect">
            <a:avLst/>
          </a:prstGeom>
        </p:spPr>
        <p:txBody>
          <a:bodyPr wrap="none">
            <a:spAutoFit/>
          </a:bodyPr>
          <a:lstStyle/>
          <a:p>
            <a:r>
              <a:rPr lang="fr-FR" sz="2800" dirty="0">
                <a:solidFill>
                  <a:srgbClr val="222222"/>
                </a:solidFill>
                <a:latin typeface="Arial" panose="020B0604020202020204" pitchFamily="34" charset="0"/>
              </a:rPr>
              <a:t> </a:t>
            </a:r>
            <a:r>
              <a:rPr lang="fr-FR" sz="2800" b="1" dirty="0">
                <a:solidFill>
                  <a:srgbClr val="222222"/>
                </a:solidFill>
                <a:latin typeface="Arial" panose="020B0604020202020204" pitchFamily="34" charset="0"/>
              </a:rPr>
              <a:t>dimension de Hausdorff-</a:t>
            </a:r>
            <a:r>
              <a:rPr lang="fr-FR" sz="2800" b="1" dirty="0" err="1">
                <a:solidFill>
                  <a:srgbClr val="222222"/>
                </a:solidFill>
                <a:latin typeface="Arial" panose="020B0604020202020204" pitchFamily="34" charset="0"/>
              </a:rPr>
              <a:t>Besicovitch</a:t>
            </a:r>
            <a:endParaRPr lang="fr-FR" sz="2800" dirty="0"/>
          </a:p>
        </p:txBody>
      </p:sp>
    </p:spTree>
    <p:extLst>
      <p:ext uri="{BB962C8B-B14F-4D97-AF65-F5344CB8AC3E}">
        <p14:creationId xmlns:p14="http://schemas.microsoft.com/office/powerpoint/2010/main" val="366799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294DDB-05BD-41B8-8EA2-EEDC1765F44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664A716-7705-4675-AD99-186AD510330D}"/>
              </a:ext>
            </a:extLst>
          </p:cNvPr>
          <p:cNvSpPr>
            <a:spLocks noGrp="1"/>
          </p:cNvSpPr>
          <p:nvPr>
            <p:ph idx="1"/>
          </p:nvPr>
        </p:nvSpPr>
        <p:spPr/>
        <p:txBody>
          <a:bodyPr/>
          <a:lstStyle/>
          <a:p>
            <a:endParaRPr lang="fr-FR"/>
          </a:p>
        </p:txBody>
      </p:sp>
      <p:graphicFrame>
        <p:nvGraphicFramePr>
          <p:cNvPr id="5" name="Tableau 4">
            <a:extLst>
              <a:ext uri="{FF2B5EF4-FFF2-40B4-BE49-F238E27FC236}">
                <a16:creationId xmlns:a16="http://schemas.microsoft.com/office/drawing/2014/main" id="{9DF3FB7D-BD1B-470D-8002-98E00DAED698}"/>
              </a:ext>
            </a:extLst>
          </p:cNvPr>
          <p:cNvGraphicFramePr>
            <a:graphicFrameLocks noGrp="1"/>
          </p:cNvGraphicFramePr>
          <p:nvPr>
            <p:extLst>
              <p:ext uri="{D42A27DB-BD31-4B8C-83A1-F6EECF244321}">
                <p14:modId xmlns:p14="http://schemas.microsoft.com/office/powerpoint/2010/main" val="1045276449"/>
              </p:ext>
            </p:extLst>
          </p:nvPr>
        </p:nvGraphicFramePr>
        <p:xfrm>
          <a:off x="282388" y="516890"/>
          <a:ext cx="11698941" cy="5821680"/>
        </p:xfrm>
        <a:graphic>
          <a:graphicData uri="http://schemas.openxmlformats.org/drawingml/2006/table">
            <a:tbl>
              <a:tblPr firstRow="1" bandRow="1">
                <a:tableStyleId>{5C22544A-7EE6-4342-B048-85BDC9FD1C3A}</a:tableStyleId>
              </a:tblPr>
              <a:tblGrid>
                <a:gridCol w="3899647">
                  <a:extLst>
                    <a:ext uri="{9D8B030D-6E8A-4147-A177-3AD203B41FA5}">
                      <a16:colId xmlns:a16="http://schemas.microsoft.com/office/drawing/2014/main" val="3287960453"/>
                    </a:ext>
                  </a:extLst>
                </a:gridCol>
                <a:gridCol w="3899647">
                  <a:extLst>
                    <a:ext uri="{9D8B030D-6E8A-4147-A177-3AD203B41FA5}">
                      <a16:colId xmlns:a16="http://schemas.microsoft.com/office/drawing/2014/main" val="3393836749"/>
                    </a:ext>
                  </a:extLst>
                </a:gridCol>
                <a:gridCol w="3899647">
                  <a:extLst>
                    <a:ext uri="{9D8B030D-6E8A-4147-A177-3AD203B41FA5}">
                      <a16:colId xmlns:a16="http://schemas.microsoft.com/office/drawing/2014/main" val="2432887422"/>
                    </a:ext>
                  </a:extLst>
                </a:gridCol>
              </a:tblGrid>
              <a:tr h="370840">
                <a:tc>
                  <a:txBody>
                    <a:bodyPr/>
                    <a:lstStyle/>
                    <a:p>
                      <a:r>
                        <a:rPr lang="fr-FR" sz="3200" dirty="0"/>
                        <a:t>Objets</a:t>
                      </a:r>
                    </a:p>
                  </a:txBody>
                  <a:tcPr/>
                </a:tc>
                <a:tc>
                  <a:txBody>
                    <a:bodyPr/>
                    <a:lstStyle/>
                    <a:p>
                      <a:pPr algn="ctr"/>
                      <a:r>
                        <a:rPr lang="fr-FR" sz="3200" dirty="0"/>
                        <a:t>Représentations</a:t>
                      </a:r>
                    </a:p>
                  </a:txBody>
                  <a:tcPr/>
                </a:tc>
                <a:tc>
                  <a:txBody>
                    <a:bodyPr/>
                    <a:lstStyle/>
                    <a:p>
                      <a:pPr algn="ctr"/>
                      <a:r>
                        <a:rPr lang="fr-FR" sz="3200" dirty="0"/>
                        <a:t>Dimensions</a:t>
                      </a:r>
                    </a:p>
                  </a:txBody>
                  <a:tcPr/>
                </a:tc>
                <a:extLst>
                  <a:ext uri="{0D108BD9-81ED-4DB2-BD59-A6C34878D82A}">
                    <a16:rowId xmlns:a16="http://schemas.microsoft.com/office/drawing/2014/main" val="2952137515"/>
                  </a:ext>
                </a:extLst>
              </a:tr>
              <a:tr h="370840">
                <a:tc>
                  <a:txBody>
                    <a:bodyPr/>
                    <a:lstStyle/>
                    <a:p>
                      <a:r>
                        <a:rPr lang="fr-FR" sz="3200" dirty="0"/>
                        <a:t>Un point</a:t>
                      </a:r>
                    </a:p>
                  </a:txBody>
                  <a:tcPr/>
                </a:tc>
                <a:tc>
                  <a:txBody>
                    <a:bodyPr/>
                    <a:lstStyle/>
                    <a:p>
                      <a:endParaRPr lang="fr-FR" sz="3200"/>
                    </a:p>
                  </a:txBody>
                  <a:tcPr/>
                </a:tc>
                <a:tc>
                  <a:txBody>
                    <a:bodyPr/>
                    <a:lstStyle/>
                    <a:p>
                      <a:pPr algn="ctr"/>
                      <a:r>
                        <a:rPr lang="fr-FR" sz="3200" dirty="0"/>
                        <a:t>0</a:t>
                      </a:r>
                    </a:p>
                  </a:txBody>
                  <a:tcPr/>
                </a:tc>
                <a:extLst>
                  <a:ext uri="{0D108BD9-81ED-4DB2-BD59-A6C34878D82A}">
                    <a16:rowId xmlns:a16="http://schemas.microsoft.com/office/drawing/2014/main" val="3680131915"/>
                  </a:ext>
                </a:extLst>
              </a:tr>
              <a:tr h="370840">
                <a:tc>
                  <a:txBody>
                    <a:bodyPr/>
                    <a:lstStyle/>
                    <a:p>
                      <a:r>
                        <a:rPr lang="fr-FR" sz="3200" dirty="0"/>
                        <a:t>Une ligne (droite, courbe, etc.)</a:t>
                      </a:r>
                    </a:p>
                  </a:txBody>
                  <a:tcPr/>
                </a:tc>
                <a:tc>
                  <a:txBody>
                    <a:bodyPr/>
                    <a:lstStyle/>
                    <a:p>
                      <a:endParaRPr lang="fr-FR" sz="3200" dirty="0"/>
                    </a:p>
                  </a:txBody>
                  <a:tcPr/>
                </a:tc>
                <a:tc>
                  <a:txBody>
                    <a:bodyPr/>
                    <a:lstStyle/>
                    <a:p>
                      <a:pPr algn="ctr"/>
                      <a:r>
                        <a:rPr lang="fr-FR" sz="3200" dirty="0"/>
                        <a:t>1</a:t>
                      </a:r>
                    </a:p>
                  </a:txBody>
                  <a:tcPr/>
                </a:tc>
                <a:extLst>
                  <a:ext uri="{0D108BD9-81ED-4DB2-BD59-A6C34878D82A}">
                    <a16:rowId xmlns:a16="http://schemas.microsoft.com/office/drawing/2014/main" val="3736766324"/>
                  </a:ext>
                </a:extLst>
              </a:tr>
              <a:tr h="370840">
                <a:tc>
                  <a:txBody>
                    <a:bodyPr/>
                    <a:lstStyle/>
                    <a:p>
                      <a:r>
                        <a:rPr lang="fr-FR" sz="3200" dirty="0"/>
                        <a:t>Une figure plane (quadrilatère, cercle, etc.)</a:t>
                      </a:r>
                    </a:p>
                  </a:txBody>
                  <a:tcPr/>
                </a:tc>
                <a:tc>
                  <a:txBody>
                    <a:bodyPr/>
                    <a:lstStyle/>
                    <a:p>
                      <a:endParaRPr lang="fr-FR" sz="3200" dirty="0"/>
                    </a:p>
                  </a:txBody>
                  <a:tcPr/>
                </a:tc>
                <a:tc>
                  <a:txBody>
                    <a:bodyPr/>
                    <a:lstStyle/>
                    <a:p>
                      <a:pPr algn="ctr"/>
                      <a:r>
                        <a:rPr lang="fr-FR" sz="3200" dirty="0"/>
                        <a:t>2</a:t>
                      </a:r>
                    </a:p>
                  </a:txBody>
                  <a:tcPr/>
                </a:tc>
                <a:extLst>
                  <a:ext uri="{0D108BD9-81ED-4DB2-BD59-A6C34878D82A}">
                    <a16:rowId xmlns:a16="http://schemas.microsoft.com/office/drawing/2014/main" val="1485209659"/>
                  </a:ext>
                </a:extLst>
              </a:tr>
              <a:tr h="370840">
                <a:tc>
                  <a:txBody>
                    <a:bodyPr/>
                    <a:lstStyle/>
                    <a:p>
                      <a:r>
                        <a:rPr lang="fr-FR" sz="3200" dirty="0"/>
                        <a:t>Une figure dans l’espace (</a:t>
                      </a:r>
                      <a:r>
                        <a:rPr lang="fr-FR" sz="3200" dirty="0" err="1"/>
                        <a:t>parrallélépipède</a:t>
                      </a:r>
                      <a:r>
                        <a:rPr lang="fr-FR" sz="3200" dirty="0"/>
                        <a:t>, sphère…)</a:t>
                      </a:r>
                    </a:p>
                  </a:txBody>
                  <a:tcPr/>
                </a:tc>
                <a:tc>
                  <a:txBody>
                    <a:bodyPr/>
                    <a:lstStyle/>
                    <a:p>
                      <a:endParaRPr lang="fr-FR" sz="3200" dirty="0"/>
                    </a:p>
                  </a:txBody>
                  <a:tcPr/>
                </a:tc>
                <a:tc>
                  <a:txBody>
                    <a:bodyPr/>
                    <a:lstStyle/>
                    <a:p>
                      <a:pPr algn="ctr"/>
                      <a:r>
                        <a:rPr lang="fr-FR" sz="3200" dirty="0"/>
                        <a:t>3</a:t>
                      </a:r>
                    </a:p>
                  </a:txBody>
                  <a:tcPr/>
                </a:tc>
                <a:extLst>
                  <a:ext uri="{0D108BD9-81ED-4DB2-BD59-A6C34878D82A}">
                    <a16:rowId xmlns:a16="http://schemas.microsoft.com/office/drawing/2014/main" val="2661416992"/>
                  </a:ext>
                </a:extLst>
              </a:tr>
            </a:tbl>
          </a:graphicData>
        </a:graphic>
      </p:graphicFrame>
      <p:sp>
        <p:nvSpPr>
          <p:cNvPr id="6" name="Rectangle 5">
            <a:extLst>
              <a:ext uri="{FF2B5EF4-FFF2-40B4-BE49-F238E27FC236}">
                <a16:creationId xmlns:a16="http://schemas.microsoft.com/office/drawing/2014/main" id="{0F8F2204-5463-4696-988B-E45D529CEFBA}"/>
              </a:ext>
            </a:extLst>
          </p:cNvPr>
          <p:cNvSpPr/>
          <p:nvPr/>
        </p:nvSpPr>
        <p:spPr>
          <a:xfrm>
            <a:off x="282388" y="6515557"/>
            <a:ext cx="9113520" cy="369332"/>
          </a:xfrm>
          <a:prstGeom prst="rect">
            <a:avLst/>
          </a:prstGeom>
        </p:spPr>
        <p:txBody>
          <a:bodyPr wrap="square">
            <a:spAutoFit/>
          </a:bodyPr>
          <a:lstStyle/>
          <a:p>
            <a:r>
              <a:rPr lang="fr-FR" dirty="0">
                <a:hlinkClick r:id="rId3"/>
              </a:rPr>
              <a:t>https://complexe.jimdofree.com/les-fractales/d%C3%A9finition/</a:t>
            </a:r>
            <a:endParaRPr lang="fr-FR" dirty="0"/>
          </a:p>
        </p:txBody>
      </p:sp>
      <p:pic>
        <p:nvPicPr>
          <p:cNvPr id="8" name="Picture 2" descr="https://image.jimcdn.com/app/cms/image/transf/dimension=580x10000:format=png/path/s51fc61a5707b6420/image/i34b3ab9b16afe08b/version/1372230280/image.png">
            <a:extLst>
              <a:ext uri="{FF2B5EF4-FFF2-40B4-BE49-F238E27FC236}">
                <a16:creationId xmlns:a16="http://schemas.microsoft.com/office/drawing/2014/main" id="{DA78A197-1DDF-40B8-B35A-1BCF63B9D7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73" t="14373" r="25628" b="75524"/>
          <a:stretch/>
        </p:blipFill>
        <p:spPr bwMode="auto">
          <a:xfrm>
            <a:off x="5892436" y="1188041"/>
            <a:ext cx="313509" cy="3004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image.jimcdn.com/app/cms/image/transf/dimension=580x10000:format=png/path/s51fc61a5707b6420/image/i34b3ab9b16afe08b/version/1372230280/image.png">
            <a:extLst>
              <a:ext uri="{FF2B5EF4-FFF2-40B4-BE49-F238E27FC236}">
                <a16:creationId xmlns:a16="http://schemas.microsoft.com/office/drawing/2014/main" id="{184AE200-0101-4607-9000-B1A84DCE96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089" t="24963" r="21151" b="59664"/>
          <a:stretch/>
        </p:blipFill>
        <p:spPr bwMode="auto">
          <a:xfrm>
            <a:off x="5470711" y="1928127"/>
            <a:ext cx="1250578"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image.jimcdn.com/app/cms/image/transf/dimension=580x10000:format=png/path/s51fc61a5707b6420/image/i34b3ab9b16afe08b/version/1372230280/image.png">
            <a:extLst>
              <a:ext uri="{FF2B5EF4-FFF2-40B4-BE49-F238E27FC236}">
                <a16:creationId xmlns:a16="http://schemas.microsoft.com/office/drawing/2014/main" id="{96475690-3ACC-4E22-9B59-ECEC0A53C4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501" t="40736" r="21676" b="34093"/>
          <a:stretch/>
        </p:blipFill>
        <p:spPr bwMode="auto">
          <a:xfrm>
            <a:off x="5470711" y="3213847"/>
            <a:ext cx="1158689" cy="7485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image.jimcdn.com/app/cms/image/transf/dimension=580x10000:format=png/path/s51fc61a5707b6420/image/i34b3ab9b16afe08b/version/1372230280/image.png">
            <a:extLst>
              <a:ext uri="{FF2B5EF4-FFF2-40B4-BE49-F238E27FC236}">
                <a16:creationId xmlns:a16="http://schemas.microsoft.com/office/drawing/2014/main" id="{C550ED40-AA3A-456C-9DA7-C257D4F725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173" t="66427" r="23185" b="2611"/>
          <a:stretch/>
        </p:blipFill>
        <p:spPr bwMode="auto">
          <a:xfrm>
            <a:off x="5625735" y="4876570"/>
            <a:ext cx="846909" cy="920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055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Quelques fractals</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22</a:t>
            </a:fld>
            <a:endParaRPr lang="fr-FR" dirty="0"/>
          </a:p>
        </p:txBody>
      </p:sp>
      <p:sp>
        <p:nvSpPr>
          <p:cNvPr id="6" name="Sous-titre 5">
            <a:extLst>
              <a:ext uri="{FF2B5EF4-FFF2-40B4-BE49-F238E27FC236}">
                <a16:creationId xmlns:a16="http://schemas.microsoft.com/office/drawing/2014/main" id="{FB4A9887-9E28-4D23-A336-31F9EE2D6D93}"/>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4206010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AC2EFA-2EBE-4BC8-8C09-D018F82810A7}"/>
              </a:ext>
            </a:extLst>
          </p:cNvPr>
          <p:cNvSpPr>
            <a:spLocks noGrp="1"/>
          </p:cNvSpPr>
          <p:nvPr>
            <p:ph type="title"/>
          </p:nvPr>
        </p:nvSpPr>
        <p:spPr/>
        <p:txBody>
          <a:bodyPr/>
          <a:lstStyle/>
          <a:p>
            <a:r>
              <a:rPr lang="fr-FR" b="0" dirty="0"/>
              <a:t>Chou romanesco</a:t>
            </a:r>
            <a:endParaRPr lang="fr-FR" dirty="0"/>
          </a:p>
        </p:txBody>
      </p:sp>
      <p:sp>
        <p:nvSpPr>
          <p:cNvPr id="3" name="Espace réservé du contenu 2">
            <a:extLst>
              <a:ext uri="{FF2B5EF4-FFF2-40B4-BE49-F238E27FC236}">
                <a16:creationId xmlns:a16="http://schemas.microsoft.com/office/drawing/2014/main" id="{18A7F396-794F-4DF2-90A5-E80A3FD5411C}"/>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49A8D20-8234-4938-B0D9-B10FCBE5F95C}"/>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23</a:t>
            </a:fld>
            <a:endParaRPr lang="fr-FR"/>
          </a:p>
        </p:txBody>
      </p:sp>
      <p:pic>
        <p:nvPicPr>
          <p:cNvPr id="5" name="Image 4">
            <a:extLst>
              <a:ext uri="{FF2B5EF4-FFF2-40B4-BE49-F238E27FC236}">
                <a16:creationId xmlns:a16="http://schemas.microsoft.com/office/drawing/2014/main" id="{99D32FA0-5DE8-4B97-9AC7-CB948146595A}"/>
              </a:ext>
            </a:extLst>
          </p:cNvPr>
          <p:cNvPicPr>
            <a:picLocks noChangeAspect="1"/>
          </p:cNvPicPr>
          <p:nvPr/>
        </p:nvPicPr>
        <p:blipFill rotWithShape="1">
          <a:blip r:embed="rId2"/>
          <a:srcRect t="27561" b="9099"/>
          <a:stretch/>
        </p:blipFill>
        <p:spPr>
          <a:xfrm>
            <a:off x="2465453" y="1157204"/>
            <a:ext cx="6580832" cy="5557740"/>
          </a:xfrm>
          <a:prstGeom prst="rect">
            <a:avLst/>
          </a:prstGeom>
        </p:spPr>
      </p:pic>
      <p:sp>
        <p:nvSpPr>
          <p:cNvPr id="6" name="Rectangle 5">
            <a:extLst>
              <a:ext uri="{FF2B5EF4-FFF2-40B4-BE49-F238E27FC236}">
                <a16:creationId xmlns:a16="http://schemas.microsoft.com/office/drawing/2014/main" id="{F21F2995-A520-4909-AB9F-1EB646866B15}"/>
              </a:ext>
            </a:extLst>
          </p:cNvPr>
          <p:cNvSpPr/>
          <p:nvPr/>
        </p:nvSpPr>
        <p:spPr>
          <a:xfrm>
            <a:off x="9476639" y="3416519"/>
            <a:ext cx="2393797" cy="584775"/>
          </a:xfrm>
          <a:prstGeom prst="rect">
            <a:avLst/>
          </a:prstGeom>
        </p:spPr>
        <p:txBody>
          <a:bodyPr wrap="none">
            <a:spAutoFit/>
          </a:bodyPr>
          <a:lstStyle/>
          <a:p>
            <a:r>
              <a:rPr lang="fr-FR" sz="3200" dirty="0"/>
              <a:t>Autosimilaire</a:t>
            </a:r>
          </a:p>
        </p:txBody>
      </p:sp>
    </p:spTree>
    <p:extLst>
      <p:ext uri="{BB962C8B-B14F-4D97-AF65-F5344CB8AC3E}">
        <p14:creationId xmlns:p14="http://schemas.microsoft.com/office/powerpoint/2010/main" val="1374198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03AFA5-055A-41C2-88A2-80C24C667CE9}"/>
              </a:ext>
            </a:extLst>
          </p:cNvPr>
          <p:cNvSpPr>
            <a:spLocks noGrp="1"/>
          </p:cNvSpPr>
          <p:nvPr>
            <p:ph type="title"/>
          </p:nvPr>
        </p:nvSpPr>
        <p:spPr/>
        <p:txBody>
          <a:bodyPr/>
          <a:lstStyle/>
          <a:p>
            <a:r>
              <a:rPr lang="fr-FR" b="0" dirty="0"/>
              <a:t>Mandelbrot</a:t>
            </a:r>
          </a:p>
        </p:txBody>
      </p:sp>
      <p:sp>
        <p:nvSpPr>
          <p:cNvPr id="3" name="Espace réservé du contenu 2">
            <a:extLst>
              <a:ext uri="{FF2B5EF4-FFF2-40B4-BE49-F238E27FC236}">
                <a16:creationId xmlns:a16="http://schemas.microsoft.com/office/drawing/2014/main" id="{BFB6F394-A482-454B-B024-D199AEEAE740}"/>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538E4FB6-AE28-4161-A22F-04425B69B3D4}"/>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24</a:t>
            </a:fld>
            <a:endParaRPr lang="fr-FR"/>
          </a:p>
        </p:txBody>
      </p:sp>
      <p:pic>
        <p:nvPicPr>
          <p:cNvPr id="6" name="Image 5">
            <a:extLst>
              <a:ext uri="{FF2B5EF4-FFF2-40B4-BE49-F238E27FC236}">
                <a16:creationId xmlns:a16="http://schemas.microsoft.com/office/drawing/2014/main" id="{4B266B5B-7A52-4DDA-BC19-C49604D596AD}"/>
              </a:ext>
            </a:extLst>
          </p:cNvPr>
          <p:cNvPicPr>
            <a:picLocks noChangeAspect="1"/>
          </p:cNvPicPr>
          <p:nvPr/>
        </p:nvPicPr>
        <p:blipFill>
          <a:blip r:embed="rId3"/>
          <a:stretch>
            <a:fillRect/>
          </a:stretch>
        </p:blipFill>
        <p:spPr>
          <a:xfrm>
            <a:off x="1610000" y="1529048"/>
            <a:ext cx="8971999" cy="4671449"/>
          </a:xfrm>
          <a:prstGeom prst="rect">
            <a:avLst/>
          </a:prstGeom>
        </p:spPr>
      </p:pic>
      <p:sp>
        <p:nvSpPr>
          <p:cNvPr id="7" name="Rectangle 6">
            <a:extLst>
              <a:ext uri="{FF2B5EF4-FFF2-40B4-BE49-F238E27FC236}">
                <a16:creationId xmlns:a16="http://schemas.microsoft.com/office/drawing/2014/main" id="{CAEC4C94-C49A-428E-A7D6-E22E2D18DA97}"/>
              </a:ext>
            </a:extLst>
          </p:cNvPr>
          <p:cNvSpPr/>
          <p:nvPr/>
        </p:nvSpPr>
        <p:spPr>
          <a:xfrm>
            <a:off x="0" y="6488668"/>
            <a:ext cx="8712639" cy="369332"/>
          </a:xfrm>
          <a:prstGeom prst="rect">
            <a:avLst/>
          </a:prstGeom>
        </p:spPr>
        <p:txBody>
          <a:bodyPr wrap="square">
            <a:spAutoFit/>
          </a:bodyPr>
          <a:lstStyle/>
          <a:p>
            <a:r>
              <a:rPr lang="fr-FR" dirty="0">
                <a:hlinkClick r:id="rId4"/>
              </a:rPr>
              <a:t>http://matek.hu/xaos/doku.php</a:t>
            </a:r>
            <a:r>
              <a:rPr lang="fr-FR" dirty="0"/>
              <a:t> </a:t>
            </a:r>
          </a:p>
        </p:txBody>
      </p:sp>
    </p:spTree>
    <p:extLst>
      <p:ext uri="{BB962C8B-B14F-4D97-AF65-F5344CB8AC3E}">
        <p14:creationId xmlns:p14="http://schemas.microsoft.com/office/powerpoint/2010/main" val="40968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188134-76D4-495F-A6B4-9566E50043B2}"/>
              </a:ext>
            </a:extLst>
          </p:cNvPr>
          <p:cNvSpPr>
            <a:spLocks noGrp="1"/>
          </p:cNvSpPr>
          <p:nvPr>
            <p:ph type="title"/>
          </p:nvPr>
        </p:nvSpPr>
        <p:spPr/>
        <p:txBody>
          <a:bodyPr/>
          <a:lstStyle/>
          <a:p>
            <a:r>
              <a:rPr lang="fr-FR" b="0" dirty="0"/>
              <a:t>Triangle de </a:t>
            </a:r>
            <a:r>
              <a:rPr lang="fr-FR" b="0" dirty="0" err="1"/>
              <a:t>Sierpiński</a:t>
            </a:r>
            <a:endParaRPr lang="fr-FR" dirty="0"/>
          </a:p>
        </p:txBody>
      </p:sp>
      <p:sp>
        <p:nvSpPr>
          <p:cNvPr id="3" name="Espace réservé du contenu 2">
            <a:extLst>
              <a:ext uri="{FF2B5EF4-FFF2-40B4-BE49-F238E27FC236}">
                <a16:creationId xmlns:a16="http://schemas.microsoft.com/office/drawing/2014/main" id="{CFF0A873-BF2F-4F54-A0ED-2ABCA51C6BBC}"/>
              </a:ext>
            </a:extLst>
          </p:cNvPr>
          <p:cNvSpPr>
            <a:spLocks noGrp="1"/>
          </p:cNvSpPr>
          <p:nvPr>
            <p:ph idx="1"/>
          </p:nvPr>
        </p:nvSpPr>
        <p:spPr/>
        <p:txBody>
          <a:bodyPr/>
          <a:lstStyle/>
          <a:p>
            <a:endParaRPr lang="fr-FR"/>
          </a:p>
        </p:txBody>
      </p:sp>
      <p:pic>
        <p:nvPicPr>
          <p:cNvPr id="9220" name="Picture 4" descr="https://upload.wikimedia.org/wikipedia/commons/thumb/0/05/Sierpinski_triangle_evolution.svg/1920px-Sierpinski_triangle_evolution.svg.png">
            <a:extLst>
              <a:ext uri="{FF2B5EF4-FFF2-40B4-BE49-F238E27FC236}">
                <a16:creationId xmlns:a16="http://schemas.microsoft.com/office/drawing/2014/main" id="{A3776B1F-1589-49A6-BC78-C672E944F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35225"/>
            <a:ext cx="12192000" cy="1987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A60434F-A349-4878-AD35-8A919FEE58D6}"/>
              </a:ext>
            </a:extLst>
          </p:cNvPr>
          <p:cNvSpPr/>
          <p:nvPr/>
        </p:nvSpPr>
        <p:spPr>
          <a:xfrm>
            <a:off x="315717" y="6164637"/>
            <a:ext cx="3653693" cy="369332"/>
          </a:xfrm>
          <a:prstGeom prst="rect">
            <a:avLst/>
          </a:prstGeom>
        </p:spPr>
        <p:txBody>
          <a:bodyPr wrap="none">
            <a:spAutoFit/>
          </a:bodyPr>
          <a:lstStyle/>
          <a:p>
            <a:r>
              <a:rPr lang="fr-FR" dirty="0">
                <a:hlinkClick r:id="rId3"/>
              </a:rPr>
              <a:t>https://fr.wikipedia.org/wiki/Fractale</a:t>
            </a:r>
            <a:endParaRPr lang="fr-FR" dirty="0"/>
          </a:p>
        </p:txBody>
      </p:sp>
    </p:spTree>
    <p:extLst>
      <p:ext uri="{BB962C8B-B14F-4D97-AF65-F5344CB8AC3E}">
        <p14:creationId xmlns:p14="http://schemas.microsoft.com/office/powerpoint/2010/main" val="3630204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51E835-4F70-4196-9995-BE1D7745E701}"/>
              </a:ext>
            </a:extLst>
          </p:cNvPr>
          <p:cNvSpPr>
            <a:spLocks noGrp="1"/>
          </p:cNvSpPr>
          <p:nvPr>
            <p:ph type="title"/>
          </p:nvPr>
        </p:nvSpPr>
        <p:spPr/>
        <p:txBody>
          <a:bodyPr/>
          <a:lstStyle/>
          <a:p>
            <a:r>
              <a:rPr lang="fr-FR" b="0" dirty="0"/>
              <a:t>Tapis de </a:t>
            </a:r>
            <a:r>
              <a:rPr lang="fr-FR" b="0" dirty="0" err="1"/>
              <a:t>Sierpiński</a:t>
            </a:r>
            <a:endParaRPr lang="fr-FR" dirty="0"/>
          </a:p>
        </p:txBody>
      </p:sp>
      <p:pic>
        <p:nvPicPr>
          <p:cNvPr id="6" name="Espace réservé du contenu 5">
            <a:extLst>
              <a:ext uri="{FF2B5EF4-FFF2-40B4-BE49-F238E27FC236}">
                <a16:creationId xmlns:a16="http://schemas.microsoft.com/office/drawing/2014/main" id="{8C0795EE-45E0-4278-AD14-156552DE86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468619"/>
            <a:ext cx="4351338" cy="4351338"/>
          </a:xfrm>
        </p:spPr>
      </p:pic>
      <p:sp>
        <p:nvSpPr>
          <p:cNvPr id="7" name="Rectangle 6">
            <a:extLst>
              <a:ext uri="{FF2B5EF4-FFF2-40B4-BE49-F238E27FC236}">
                <a16:creationId xmlns:a16="http://schemas.microsoft.com/office/drawing/2014/main" id="{A1F17F30-A5AF-4E3E-9393-85DC3FB272C1}"/>
              </a:ext>
            </a:extLst>
          </p:cNvPr>
          <p:cNvSpPr/>
          <p:nvPr/>
        </p:nvSpPr>
        <p:spPr>
          <a:xfrm>
            <a:off x="315717" y="6164637"/>
            <a:ext cx="3653693" cy="369332"/>
          </a:xfrm>
          <a:prstGeom prst="rect">
            <a:avLst/>
          </a:prstGeom>
        </p:spPr>
        <p:txBody>
          <a:bodyPr wrap="none">
            <a:spAutoFit/>
          </a:bodyPr>
          <a:lstStyle/>
          <a:p>
            <a:r>
              <a:rPr lang="fr-FR" dirty="0">
                <a:hlinkClick r:id="rId3"/>
              </a:rPr>
              <a:t>https://fr.wikipedia.org/wiki/Fractale</a:t>
            </a:r>
            <a:endParaRPr lang="fr-FR" dirty="0"/>
          </a:p>
        </p:txBody>
      </p:sp>
    </p:spTree>
    <p:extLst>
      <p:ext uri="{BB962C8B-B14F-4D97-AF65-F5344CB8AC3E}">
        <p14:creationId xmlns:p14="http://schemas.microsoft.com/office/powerpoint/2010/main" val="1811487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54019-0911-4719-8D9A-969B62D8BE18}"/>
              </a:ext>
            </a:extLst>
          </p:cNvPr>
          <p:cNvSpPr>
            <a:spLocks noGrp="1"/>
          </p:cNvSpPr>
          <p:nvPr>
            <p:ph type="title"/>
          </p:nvPr>
        </p:nvSpPr>
        <p:spPr/>
        <p:txBody>
          <a:bodyPr/>
          <a:lstStyle/>
          <a:p>
            <a:r>
              <a:rPr lang="fr-FR" dirty="0"/>
              <a:t>L'inflorescence</a:t>
            </a:r>
          </a:p>
        </p:txBody>
      </p:sp>
      <p:sp>
        <p:nvSpPr>
          <p:cNvPr id="3" name="Espace réservé du contenu 2">
            <a:extLst>
              <a:ext uri="{FF2B5EF4-FFF2-40B4-BE49-F238E27FC236}">
                <a16:creationId xmlns:a16="http://schemas.microsoft.com/office/drawing/2014/main" id="{BB65C80E-6563-45A9-9DB4-690CCC55B887}"/>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8422E7A-E451-41D9-A1BC-18A2DDE4808B}"/>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27</a:t>
            </a:fld>
            <a:endParaRPr lang="fr-FR"/>
          </a:p>
        </p:txBody>
      </p:sp>
      <p:sp>
        <p:nvSpPr>
          <p:cNvPr id="5" name="Rectangle 4">
            <a:extLst>
              <a:ext uri="{FF2B5EF4-FFF2-40B4-BE49-F238E27FC236}">
                <a16:creationId xmlns:a16="http://schemas.microsoft.com/office/drawing/2014/main" id="{1666B2E5-3713-423F-8933-00444B7DD38B}"/>
              </a:ext>
            </a:extLst>
          </p:cNvPr>
          <p:cNvSpPr/>
          <p:nvPr/>
        </p:nvSpPr>
        <p:spPr>
          <a:xfrm>
            <a:off x="838200" y="6176963"/>
            <a:ext cx="10390094" cy="369332"/>
          </a:xfrm>
          <a:prstGeom prst="rect">
            <a:avLst/>
          </a:prstGeom>
        </p:spPr>
        <p:txBody>
          <a:bodyPr wrap="square">
            <a:spAutoFit/>
          </a:bodyPr>
          <a:lstStyle/>
          <a:p>
            <a:r>
              <a:rPr lang="fr-FR" dirty="0">
                <a:hlinkClick r:id="rId2"/>
              </a:rPr>
              <a:t>https://complexe.jimdofree.com/les-fractales/o%C3%B9-les-retrouve-t-on/la-nature-fractale-de-l-univers/</a:t>
            </a:r>
            <a:endParaRPr lang="fr-FR" dirty="0"/>
          </a:p>
        </p:txBody>
      </p:sp>
      <p:pic>
        <p:nvPicPr>
          <p:cNvPr id="9" name="Image 8">
            <a:extLst>
              <a:ext uri="{FF2B5EF4-FFF2-40B4-BE49-F238E27FC236}">
                <a16:creationId xmlns:a16="http://schemas.microsoft.com/office/drawing/2014/main" id="{BD204BD0-0898-43B2-B9BD-78D9BE3C22F7}"/>
              </a:ext>
            </a:extLst>
          </p:cNvPr>
          <p:cNvPicPr>
            <a:picLocks noChangeAspect="1"/>
          </p:cNvPicPr>
          <p:nvPr/>
        </p:nvPicPr>
        <p:blipFill>
          <a:blip r:embed="rId3"/>
          <a:stretch>
            <a:fillRect/>
          </a:stretch>
        </p:blipFill>
        <p:spPr>
          <a:xfrm>
            <a:off x="1080247" y="1161130"/>
            <a:ext cx="4298576" cy="4535739"/>
          </a:xfrm>
          <a:prstGeom prst="rect">
            <a:avLst/>
          </a:prstGeom>
        </p:spPr>
      </p:pic>
      <p:pic>
        <p:nvPicPr>
          <p:cNvPr id="2052" name="Picture 4" descr="https://image.jimcdn.com/app/cms/image/transf/dimension=540x10000:format=png/path/s51fc61a5707b6420/image/i7fb9723853a5c59d/version/1370641684/image.png">
            <a:extLst>
              <a:ext uri="{FF2B5EF4-FFF2-40B4-BE49-F238E27FC236}">
                <a16:creationId xmlns:a16="http://schemas.microsoft.com/office/drawing/2014/main" id="{671500F5-AADF-4FB1-826D-839760136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391" y="564776"/>
            <a:ext cx="4918194" cy="5255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431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C2917F-B444-41E6-954F-7A6348318914}"/>
              </a:ext>
            </a:extLst>
          </p:cNvPr>
          <p:cNvSpPr>
            <a:spLocks noGrp="1"/>
          </p:cNvSpPr>
          <p:nvPr>
            <p:ph type="title"/>
          </p:nvPr>
        </p:nvSpPr>
        <p:spPr/>
        <p:txBody>
          <a:bodyPr/>
          <a:lstStyle/>
          <a:p>
            <a:r>
              <a:rPr lang="fr-FR" dirty="0"/>
              <a:t>Les nervures des feuille</a:t>
            </a:r>
            <a:r>
              <a:rPr lang="fr-FR" b="0" dirty="0"/>
              <a:t>s</a:t>
            </a:r>
            <a:endParaRPr lang="fr-FR" dirty="0"/>
          </a:p>
        </p:txBody>
      </p:sp>
      <p:sp>
        <p:nvSpPr>
          <p:cNvPr id="3" name="Espace réservé du contenu 2">
            <a:extLst>
              <a:ext uri="{FF2B5EF4-FFF2-40B4-BE49-F238E27FC236}">
                <a16:creationId xmlns:a16="http://schemas.microsoft.com/office/drawing/2014/main" id="{54654C83-F317-4EC3-B8EF-26EF9AE308FD}"/>
              </a:ext>
            </a:extLst>
          </p:cNvPr>
          <p:cNvSpPr>
            <a:spLocks noGrp="1"/>
          </p:cNvSpPr>
          <p:nvPr>
            <p:ph idx="1"/>
          </p:nvPr>
        </p:nvSpPr>
        <p:spPr/>
        <p:txBody>
          <a:bodyPr/>
          <a:lstStyle/>
          <a:p>
            <a:endParaRPr lang="fr-FR"/>
          </a:p>
        </p:txBody>
      </p:sp>
      <p:pic>
        <p:nvPicPr>
          <p:cNvPr id="3074" name="Picture 2" descr="https://image.jimcdn.com/app/cms/image/transf/dimension=580x10000:format=png/path/s51fc61a5707b6420/image/ic92c11e497d3e05a/version/1418589421/image.png">
            <a:extLst>
              <a:ext uri="{FF2B5EF4-FFF2-40B4-BE49-F238E27FC236}">
                <a16:creationId xmlns:a16="http://schemas.microsoft.com/office/drawing/2014/main" id="{D108880D-AF31-4443-AB06-78388BDC6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1357313"/>
            <a:ext cx="5524500" cy="4143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B001158-E30C-4B49-BB23-89EA93CB2A02}"/>
              </a:ext>
            </a:extLst>
          </p:cNvPr>
          <p:cNvSpPr/>
          <p:nvPr/>
        </p:nvSpPr>
        <p:spPr>
          <a:xfrm>
            <a:off x="838200" y="6176963"/>
            <a:ext cx="10390094" cy="369332"/>
          </a:xfrm>
          <a:prstGeom prst="rect">
            <a:avLst/>
          </a:prstGeom>
        </p:spPr>
        <p:txBody>
          <a:bodyPr wrap="square">
            <a:spAutoFit/>
          </a:bodyPr>
          <a:lstStyle/>
          <a:p>
            <a:r>
              <a:rPr lang="fr-FR" dirty="0">
                <a:hlinkClick r:id="rId3"/>
              </a:rPr>
              <a:t>https://complexe.jimdofree.com/les-fractales/o%C3%B9-les-retrouve-t-on/la-nature-fractale-de-l-univers/</a:t>
            </a:r>
            <a:endParaRPr lang="fr-FR" dirty="0"/>
          </a:p>
        </p:txBody>
      </p:sp>
    </p:spTree>
    <p:extLst>
      <p:ext uri="{BB962C8B-B14F-4D97-AF65-F5344CB8AC3E}">
        <p14:creationId xmlns:p14="http://schemas.microsoft.com/office/powerpoint/2010/main" val="429357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7A6DE-69D8-4D86-A987-AECF50275A5C}"/>
              </a:ext>
            </a:extLst>
          </p:cNvPr>
          <p:cNvSpPr>
            <a:spLocks noGrp="1"/>
          </p:cNvSpPr>
          <p:nvPr>
            <p:ph type="title"/>
          </p:nvPr>
        </p:nvSpPr>
        <p:spPr/>
        <p:txBody>
          <a:bodyPr/>
          <a:lstStyle/>
          <a:p>
            <a:r>
              <a:rPr lang="fr-FR" dirty="0"/>
              <a:t>La feuille de fougère</a:t>
            </a:r>
          </a:p>
        </p:txBody>
      </p:sp>
      <p:sp>
        <p:nvSpPr>
          <p:cNvPr id="3" name="Espace réservé du contenu 2">
            <a:extLst>
              <a:ext uri="{FF2B5EF4-FFF2-40B4-BE49-F238E27FC236}">
                <a16:creationId xmlns:a16="http://schemas.microsoft.com/office/drawing/2014/main" id="{CA35F255-6B5D-425A-A2E9-D80BC8D39C8D}"/>
              </a:ext>
            </a:extLst>
          </p:cNvPr>
          <p:cNvSpPr>
            <a:spLocks noGrp="1"/>
          </p:cNvSpPr>
          <p:nvPr>
            <p:ph idx="1"/>
          </p:nvPr>
        </p:nvSpPr>
        <p:spPr/>
        <p:txBody>
          <a:bodyPr/>
          <a:lstStyle/>
          <a:p>
            <a:endParaRPr lang="fr-FR"/>
          </a:p>
        </p:txBody>
      </p:sp>
      <p:pic>
        <p:nvPicPr>
          <p:cNvPr id="5122" name="Picture 2" descr="https://image.jimcdn.com/app/cms/image/transf/dimension=570x10000:format=png/path/s51fc61a5707b6420/image/ib60cff8bf5d49c75/version/1424024838/image.png">
            <a:extLst>
              <a:ext uri="{FF2B5EF4-FFF2-40B4-BE49-F238E27FC236}">
                <a16:creationId xmlns:a16="http://schemas.microsoft.com/office/drawing/2014/main" id="{1B9D3ED1-4C57-4AEE-BE5E-86A2ECF6C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1390650"/>
            <a:ext cx="5429250" cy="4076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18C0E13-4271-4EBC-BCEE-E5DE9097FAB1}"/>
              </a:ext>
            </a:extLst>
          </p:cNvPr>
          <p:cNvSpPr/>
          <p:nvPr/>
        </p:nvSpPr>
        <p:spPr>
          <a:xfrm>
            <a:off x="838200" y="6176963"/>
            <a:ext cx="10390094" cy="369332"/>
          </a:xfrm>
          <a:prstGeom prst="rect">
            <a:avLst/>
          </a:prstGeom>
        </p:spPr>
        <p:txBody>
          <a:bodyPr wrap="square">
            <a:spAutoFit/>
          </a:bodyPr>
          <a:lstStyle/>
          <a:p>
            <a:r>
              <a:rPr lang="fr-FR" dirty="0">
                <a:hlinkClick r:id="rId3"/>
              </a:rPr>
              <a:t>https://complexe.jimdofree.com/les-fractales/o%C3%B9-les-retrouve-t-on/la-nature-fractale-de-l-univers/</a:t>
            </a:r>
            <a:endParaRPr lang="fr-FR" dirty="0"/>
          </a:p>
        </p:txBody>
      </p:sp>
    </p:spTree>
    <p:extLst>
      <p:ext uri="{BB962C8B-B14F-4D97-AF65-F5344CB8AC3E}">
        <p14:creationId xmlns:p14="http://schemas.microsoft.com/office/powerpoint/2010/main" val="2153811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ACF18-7267-44E4-BEAC-B140AC8100AE}"/>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8B0B6067-43D2-48C1-9D8A-E2483C8695A6}"/>
              </a:ext>
            </a:extLst>
          </p:cNvPr>
          <p:cNvSpPr>
            <a:spLocks noGrp="1"/>
          </p:cNvSpPr>
          <p:nvPr>
            <p:ph idx="1"/>
          </p:nvPr>
        </p:nvSpPr>
        <p:spPr>
          <a:xfrm>
            <a:off x="838200" y="1468619"/>
            <a:ext cx="10515600" cy="5062810"/>
          </a:xfrm>
        </p:spPr>
        <p:txBody>
          <a:bodyPr>
            <a:normAutofit/>
          </a:bodyPr>
          <a:lstStyle/>
          <a:p>
            <a:pPr marL="514350" indent="-514350">
              <a:buFont typeface="+mj-lt"/>
              <a:buAutoNum type="arabicPeriod"/>
            </a:pPr>
            <a:r>
              <a:rPr lang="fr-FR" sz="3200" dirty="0"/>
              <a:t>Qu’est-ce qu’un objet fractal ?</a:t>
            </a:r>
          </a:p>
          <a:p>
            <a:pPr marL="514350" indent="-514350">
              <a:buFont typeface="+mj-lt"/>
              <a:buAutoNum type="arabicPeriod"/>
            </a:pPr>
            <a:r>
              <a:rPr lang="fr-FR" sz="3200" dirty="0">
                <a:solidFill>
                  <a:schemeClr val="accent3">
                    <a:lumMod val="60000"/>
                    <a:lumOff val="40000"/>
                  </a:schemeClr>
                </a:solidFill>
              </a:rPr>
              <a:t>Quelles corrélations entre les Fractales et l’informatique pouvons-nous faire ?</a:t>
            </a:r>
          </a:p>
          <a:p>
            <a:pPr marL="514350" indent="-514350">
              <a:buFont typeface="+mj-lt"/>
              <a:buAutoNum type="arabicPeriod"/>
            </a:pPr>
            <a:r>
              <a:rPr lang="fr-FR" sz="3200" dirty="0">
                <a:solidFill>
                  <a:schemeClr val="accent3">
                    <a:lumMod val="60000"/>
                    <a:lumOff val="40000"/>
                  </a:schemeClr>
                </a:solidFill>
              </a:rPr>
              <a:t>Quelles sont les échelles d’observation d’un projet informatique ?</a:t>
            </a:r>
          </a:p>
          <a:p>
            <a:pPr marL="514350" indent="-514350">
              <a:buFont typeface="+mj-lt"/>
              <a:buAutoNum type="arabicPeriod"/>
            </a:pPr>
            <a:r>
              <a:rPr lang="fr-FR" sz="3200" dirty="0">
                <a:solidFill>
                  <a:schemeClr val="accent3">
                    <a:lumMod val="60000"/>
                    <a:lumOff val="40000"/>
                  </a:schemeClr>
                </a:solidFill>
              </a:rPr>
              <a:t>A chaque niveau quelles sont les similarités et qu’est ce qui est vraiment important ?</a:t>
            </a:r>
          </a:p>
          <a:p>
            <a:pPr marL="514350" indent="-514350">
              <a:buFont typeface="+mj-lt"/>
              <a:buAutoNum type="arabicPeriod"/>
            </a:pPr>
            <a:r>
              <a:rPr lang="fr-FR" sz="3200" dirty="0">
                <a:solidFill>
                  <a:schemeClr val="accent3">
                    <a:lumMod val="60000"/>
                    <a:lumOff val="40000"/>
                  </a:schemeClr>
                </a:solidFill>
              </a:rPr>
              <a:t>Mode d’emploi pour réaliser une application</a:t>
            </a:r>
          </a:p>
        </p:txBody>
      </p:sp>
      <p:sp>
        <p:nvSpPr>
          <p:cNvPr id="4" name="Espace réservé du numéro de diapositive 3">
            <a:extLst>
              <a:ext uri="{FF2B5EF4-FFF2-40B4-BE49-F238E27FC236}">
                <a16:creationId xmlns:a16="http://schemas.microsoft.com/office/drawing/2014/main" id="{C64A4E5F-5DFC-496B-AB0C-51D2AA10FD04}"/>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3</a:t>
            </a:fld>
            <a:endParaRPr lang="fr-FR"/>
          </a:p>
        </p:txBody>
      </p:sp>
    </p:spTree>
    <p:extLst>
      <p:ext uri="{BB962C8B-B14F-4D97-AF65-F5344CB8AC3E}">
        <p14:creationId xmlns:p14="http://schemas.microsoft.com/office/powerpoint/2010/main" val="3856603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B4A5F-94F6-498C-B344-C99E0672349C}"/>
              </a:ext>
            </a:extLst>
          </p:cNvPr>
          <p:cNvSpPr>
            <a:spLocks noGrp="1"/>
          </p:cNvSpPr>
          <p:nvPr>
            <p:ph type="title"/>
          </p:nvPr>
        </p:nvSpPr>
        <p:spPr/>
        <p:txBody>
          <a:bodyPr/>
          <a:lstStyle/>
          <a:p>
            <a:r>
              <a:rPr lang="fr-FR" dirty="0"/>
              <a:t>Poumons</a:t>
            </a:r>
          </a:p>
        </p:txBody>
      </p:sp>
      <p:sp>
        <p:nvSpPr>
          <p:cNvPr id="3" name="Espace réservé du contenu 2">
            <a:extLst>
              <a:ext uri="{FF2B5EF4-FFF2-40B4-BE49-F238E27FC236}">
                <a16:creationId xmlns:a16="http://schemas.microsoft.com/office/drawing/2014/main" id="{8D5B3605-2F57-4EE6-9B82-1C679BCCD06E}"/>
              </a:ext>
            </a:extLst>
          </p:cNvPr>
          <p:cNvSpPr>
            <a:spLocks noGrp="1"/>
          </p:cNvSpPr>
          <p:nvPr>
            <p:ph idx="1"/>
          </p:nvPr>
        </p:nvSpPr>
        <p:spPr/>
        <p:txBody>
          <a:bodyPr/>
          <a:lstStyle/>
          <a:p>
            <a:endParaRPr lang="fr-FR" dirty="0"/>
          </a:p>
        </p:txBody>
      </p:sp>
      <p:pic>
        <p:nvPicPr>
          <p:cNvPr id="6146" name="Picture 2" descr="https://image.jimcdn.com/app/cms/image/transf/dimension=270x270:mode=crop:format=png/path/s51fc61a5707b6420/image/ia5ebeccc6fd56eca/version/1370679161/image.png">
            <a:extLst>
              <a:ext uri="{FF2B5EF4-FFF2-40B4-BE49-F238E27FC236}">
                <a16:creationId xmlns:a16="http://schemas.microsoft.com/office/drawing/2014/main" id="{DBEDDBDB-C073-42A4-8345-752D1D55C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431" y="1825625"/>
            <a:ext cx="4199404" cy="41994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AE177C1-0DA5-4768-A67A-0BFF1406935C}"/>
              </a:ext>
            </a:extLst>
          </p:cNvPr>
          <p:cNvSpPr/>
          <p:nvPr/>
        </p:nvSpPr>
        <p:spPr>
          <a:xfrm>
            <a:off x="838200" y="6176963"/>
            <a:ext cx="10390094" cy="369332"/>
          </a:xfrm>
          <a:prstGeom prst="rect">
            <a:avLst/>
          </a:prstGeom>
        </p:spPr>
        <p:txBody>
          <a:bodyPr wrap="square">
            <a:spAutoFit/>
          </a:bodyPr>
          <a:lstStyle/>
          <a:p>
            <a:r>
              <a:rPr lang="fr-FR" dirty="0">
                <a:hlinkClick r:id="rId3"/>
              </a:rPr>
              <a:t>https://complexe.jimdofree.com/les-fractales/o%C3%B9-les-retrouve-t-on/la-nature-fractale-de-l-univers/</a:t>
            </a:r>
            <a:endParaRPr lang="fr-FR" dirty="0"/>
          </a:p>
        </p:txBody>
      </p:sp>
    </p:spTree>
    <p:extLst>
      <p:ext uri="{BB962C8B-B14F-4D97-AF65-F5344CB8AC3E}">
        <p14:creationId xmlns:p14="http://schemas.microsoft.com/office/powerpoint/2010/main" val="767646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C70054-4976-4C02-A12A-D8F3DADC9E93}"/>
              </a:ext>
            </a:extLst>
          </p:cNvPr>
          <p:cNvSpPr>
            <a:spLocks noGrp="1"/>
          </p:cNvSpPr>
          <p:nvPr>
            <p:ph type="title"/>
          </p:nvPr>
        </p:nvSpPr>
        <p:spPr/>
        <p:txBody>
          <a:bodyPr/>
          <a:lstStyle/>
          <a:p>
            <a:r>
              <a:rPr lang="fr-FR" dirty="0"/>
              <a:t>Les Ammonites</a:t>
            </a:r>
          </a:p>
        </p:txBody>
      </p:sp>
      <p:sp>
        <p:nvSpPr>
          <p:cNvPr id="3" name="Espace réservé du contenu 2">
            <a:extLst>
              <a:ext uri="{FF2B5EF4-FFF2-40B4-BE49-F238E27FC236}">
                <a16:creationId xmlns:a16="http://schemas.microsoft.com/office/drawing/2014/main" id="{FD630D52-1456-4437-AC1A-CC3E2BC26B21}"/>
              </a:ext>
            </a:extLst>
          </p:cNvPr>
          <p:cNvSpPr>
            <a:spLocks noGrp="1"/>
          </p:cNvSpPr>
          <p:nvPr>
            <p:ph idx="1"/>
          </p:nvPr>
        </p:nvSpPr>
        <p:spPr/>
        <p:txBody>
          <a:bodyPr/>
          <a:lstStyle/>
          <a:p>
            <a:endParaRPr lang="fr-FR"/>
          </a:p>
        </p:txBody>
      </p:sp>
      <p:pic>
        <p:nvPicPr>
          <p:cNvPr id="7170" name="Picture 2" descr="https://image.jimcdn.com/app/cms/image/transf/dimension=270x270:mode=crop:format=jpg/path/s51fc61a5707b6420/image/ib3083cda90ed58cd/version/1372517125/image.jpg">
            <a:extLst>
              <a:ext uri="{FF2B5EF4-FFF2-40B4-BE49-F238E27FC236}">
                <a16:creationId xmlns:a16="http://schemas.microsoft.com/office/drawing/2014/main" id="{628E4359-D89C-4F9A-A1DA-C6C42F662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972" y="1644107"/>
            <a:ext cx="4144582" cy="41445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image.jimcdn.com/app/cms/image/transf/dimension=300x10000:format=jpg/path/s51fc61a5707b6420/image/if4630569d47bf753/version/1372517620/image.jpg">
            <a:extLst>
              <a:ext uri="{FF2B5EF4-FFF2-40B4-BE49-F238E27FC236}">
                <a16:creationId xmlns:a16="http://schemas.microsoft.com/office/drawing/2014/main" id="{6F19A5F5-A242-4A6B-BC9C-C878D7827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313" y="1825625"/>
            <a:ext cx="4429857" cy="332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286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9928C5-D4EF-4941-8F4B-D7288FF4C31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EFBEEC6-951E-4487-8216-45FB66BFAF7C}"/>
              </a:ext>
            </a:extLst>
          </p:cNvPr>
          <p:cNvSpPr>
            <a:spLocks noGrp="1"/>
          </p:cNvSpPr>
          <p:nvPr>
            <p:ph idx="1"/>
          </p:nvPr>
        </p:nvSpPr>
        <p:spPr/>
        <p:txBody>
          <a:bodyPr/>
          <a:lstStyle/>
          <a:p>
            <a:endParaRPr lang="fr-FR"/>
          </a:p>
        </p:txBody>
      </p:sp>
      <p:sp>
        <p:nvSpPr>
          <p:cNvPr id="6" name="Rectangle 5">
            <a:extLst>
              <a:ext uri="{FF2B5EF4-FFF2-40B4-BE49-F238E27FC236}">
                <a16:creationId xmlns:a16="http://schemas.microsoft.com/office/drawing/2014/main" id="{43A20A03-9818-44BF-8F8E-076374A31777}"/>
              </a:ext>
            </a:extLst>
          </p:cNvPr>
          <p:cNvSpPr/>
          <p:nvPr/>
        </p:nvSpPr>
        <p:spPr>
          <a:xfrm>
            <a:off x="480647" y="6068612"/>
            <a:ext cx="11371384" cy="646331"/>
          </a:xfrm>
          <a:prstGeom prst="rect">
            <a:avLst/>
          </a:prstGeom>
        </p:spPr>
        <p:txBody>
          <a:bodyPr wrap="square">
            <a:spAutoFit/>
          </a:bodyPr>
          <a:lstStyle/>
          <a:p>
            <a:r>
              <a:rPr lang="fr-FR" dirty="0">
                <a:hlinkClick r:id="rId2"/>
              </a:rPr>
              <a:t>http://www.leparisien.fr/societe/la-voie-lactee-a-ete-faconnee-par-une-collision-qui-a-genere-de-nouvelles-etoiles-22-07-2019-8121855.php</a:t>
            </a:r>
            <a:endParaRPr lang="fr-FR" dirty="0"/>
          </a:p>
        </p:txBody>
      </p:sp>
      <p:pic>
        <p:nvPicPr>
          <p:cNvPr id="7" name="Image 6">
            <a:extLst>
              <a:ext uri="{FF2B5EF4-FFF2-40B4-BE49-F238E27FC236}">
                <a16:creationId xmlns:a16="http://schemas.microsoft.com/office/drawing/2014/main" id="{D45CA969-AAFB-4D23-A426-172128B26B08}"/>
              </a:ext>
            </a:extLst>
          </p:cNvPr>
          <p:cNvPicPr>
            <a:picLocks noChangeAspect="1"/>
          </p:cNvPicPr>
          <p:nvPr/>
        </p:nvPicPr>
        <p:blipFill>
          <a:blip r:embed="rId3"/>
          <a:stretch>
            <a:fillRect/>
          </a:stretch>
        </p:blipFill>
        <p:spPr>
          <a:xfrm>
            <a:off x="1098506" y="0"/>
            <a:ext cx="9292403" cy="5802766"/>
          </a:xfrm>
          <a:prstGeom prst="rect">
            <a:avLst/>
          </a:prstGeom>
        </p:spPr>
      </p:pic>
    </p:spTree>
    <p:extLst>
      <p:ext uri="{BB962C8B-B14F-4D97-AF65-F5344CB8AC3E}">
        <p14:creationId xmlns:p14="http://schemas.microsoft.com/office/powerpoint/2010/main" val="1009878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5B4BC-F598-4B6E-849F-7914C4048217}"/>
              </a:ext>
            </a:extLst>
          </p:cNvPr>
          <p:cNvSpPr>
            <a:spLocks noGrp="1"/>
          </p:cNvSpPr>
          <p:nvPr>
            <p:ph type="title"/>
          </p:nvPr>
        </p:nvSpPr>
        <p:spPr/>
        <p:txBody>
          <a:bodyPr/>
          <a:lstStyle/>
          <a:p>
            <a:r>
              <a:rPr lang="fr-FR" dirty="0"/>
              <a:t>Cerveau</a:t>
            </a:r>
          </a:p>
        </p:txBody>
      </p:sp>
      <p:sp>
        <p:nvSpPr>
          <p:cNvPr id="3" name="Espace réservé du contenu 2">
            <a:extLst>
              <a:ext uri="{FF2B5EF4-FFF2-40B4-BE49-F238E27FC236}">
                <a16:creationId xmlns:a16="http://schemas.microsoft.com/office/drawing/2014/main" id="{20D13D12-98A9-4899-90A1-AD21394DB31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E057E98F-DBEF-4E8F-8D3F-8D284D101296}"/>
              </a:ext>
            </a:extLst>
          </p:cNvPr>
          <p:cNvPicPr>
            <a:picLocks noChangeAspect="1"/>
          </p:cNvPicPr>
          <p:nvPr/>
        </p:nvPicPr>
        <p:blipFill>
          <a:blip r:embed="rId2"/>
          <a:stretch>
            <a:fillRect/>
          </a:stretch>
        </p:blipFill>
        <p:spPr>
          <a:xfrm>
            <a:off x="361950" y="1357313"/>
            <a:ext cx="5734050" cy="4819650"/>
          </a:xfrm>
          <a:prstGeom prst="rect">
            <a:avLst/>
          </a:prstGeom>
        </p:spPr>
      </p:pic>
      <p:pic>
        <p:nvPicPr>
          <p:cNvPr id="7" name="Image 6">
            <a:extLst>
              <a:ext uri="{FF2B5EF4-FFF2-40B4-BE49-F238E27FC236}">
                <a16:creationId xmlns:a16="http://schemas.microsoft.com/office/drawing/2014/main" id="{3BF06B6C-288D-4358-B0DB-2193565FA2DC}"/>
              </a:ext>
            </a:extLst>
          </p:cNvPr>
          <p:cNvPicPr>
            <a:picLocks noChangeAspect="1"/>
          </p:cNvPicPr>
          <p:nvPr/>
        </p:nvPicPr>
        <p:blipFill>
          <a:blip r:embed="rId3"/>
          <a:stretch>
            <a:fillRect/>
          </a:stretch>
        </p:blipFill>
        <p:spPr>
          <a:xfrm>
            <a:off x="6572250" y="1357313"/>
            <a:ext cx="5376567" cy="4673477"/>
          </a:xfrm>
          <a:prstGeom prst="rect">
            <a:avLst/>
          </a:prstGeom>
        </p:spPr>
      </p:pic>
      <p:sp>
        <p:nvSpPr>
          <p:cNvPr id="8" name="Rectangle 7">
            <a:extLst>
              <a:ext uri="{FF2B5EF4-FFF2-40B4-BE49-F238E27FC236}">
                <a16:creationId xmlns:a16="http://schemas.microsoft.com/office/drawing/2014/main" id="{AB599E4D-3317-4C9D-84DF-F814B76A48BF}"/>
              </a:ext>
            </a:extLst>
          </p:cNvPr>
          <p:cNvSpPr/>
          <p:nvPr/>
        </p:nvSpPr>
        <p:spPr>
          <a:xfrm>
            <a:off x="6132979" y="6170141"/>
            <a:ext cx="6096000" cy="646331"/>
          </a:xfrm>
          <a:prstGeom prst="rect">
            <a:avLst/>
          </a:prstGeom>
        </p:spPr>
        <p:txBody>
          <a:bodyPr>
            <a:spAutoFit/>
          </a:bodyPr>
          <a:lstStyle/>
          <a:p>
            <a:r>
              <a:rPr lang="fr-FR">
                <a:hlinkClick r:id="rId4"/>
              </a:rPr>
              <a:t>https://fr.dreamstime.com/image-libre-droits-cerveau-fractale-29a-image1843676</a:t>
            </a:r>
            <a:endParaRPr lang="fr-FR" dirty="0"/>
          </a:p>
        </p:txBody>
      </p:sp>
      <p:sp>
        <p:nvSpPr>
          <p:cNvPr id="9" name="Rectangle 8">
            <a:extLst>
              <a:ext uri="{FF2B5EF4-FFF2-40B4-BE49-F238E27FC236}">
                <a16:creationId xmlns:a16="http://schemas.microsoft.com/office/drawing/2014/main" id="{FA1A7C0B-B3F0-4ECA-BA29-EAB8FB2F9FD2}"/>
              </a:ext>
            </a:extLst>
          </p:cNvPr>
          <p:cNvSpPr/>
          <p:nvPr/>
        </p:nvSpPr>
        <p:spPr>
          <a:xfrm>
            <a:off x="242781" y="6199861"/>
            <a:ext cx="5224956" cy="369332"/>
          </a:xfrm>
          <a:prstGeom prst="rect">
            <a:avLst/>
          </a:prstGeom>
        </p:spPr>
        <p:txBody>
          <a:bodyPr wrap="none">
            <a:spAutoFit/>
          </a:bodyPr>
          <a:lstStyle/>
          <a:p>
            <a:r>
              <a:rPr lang="fr-FR" dirty="0">
                <a:hlinkClick r:id="rId5"/>
              </a:rPr>
              <a:t>https://www.pinterest.ca/pin/340866265532726847/</a:t>
            </a:r>
            <a:endParaRPr lang="fr-FR" dirty="0"/>
          </a:p>
        </p:txBody>
      </p:sp>
    </p:spTree>
    <p:extLst>
      <p:ext uri="{BB962C8B-B14F-4D97-AF65-F5344CB8AC3E}">
        <p14:creationId xmlns:p14="http://schemas.microsoft.com/office/powerpoint/2010/main" val="3535566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solidFill>
                  <a:srgbClr val="0070C0"/>
                </a:solidFill>
              </a:rPr>
              <a:t>Quelles corrélations entre les Fractals et l’informatique pouvons-nous faire ?</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34</a:t>
            </a:fld>
            <a:endParaRPr lang="fr-FR"/>
          </a:p>
        </p:txBody>
      </p:sp>
      <p:sp>
        <p:nvSpPr>
          <p:cNvPr id="6" name="Sous-titre 5">
            <a:extLst>
              <a:ext uri="{FF2B5EF4-FFF2-40B4-BE49-F238E27FC236}">
                <a16:creationId xmlns:a16="http://schemas.microsoft.com/office/drawing/2014/main" id="{FB4A9887-9E28-4D23-A336-31F9EE2D6D93}"/>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479702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5F663F7-547B-4146-AF64-6B57E51F22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16934"/>
            <a:ext cx="13682949" cy="10262212"/>
          </a:xfrm>
        </p:spPr>
      </p:pic>
      <p:sp>
        <p:nvSpPr>
          <p:cNvPr id="4" name="Titre 3">
            <a:extLst>
              <a:ext uri="{FF2B5EF4-FFF2-40B4-BE49-F238E27FC236}">
                <a16:creationId xmlns:a16="http://schemas.microsoft.com/office/drawing/2014/main" id="{5A55345F-9C81-4332-B33E-E88C3BD2F6CC}"/>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630282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A167EA0-5324-4222-97E8-B302405051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372" y="-1845966"/>
            <a:ext cx="14066574" cy="10549931"/>
          </a:xfrm>
        </p:spPr>
      </p:pic>
      <p:sp>
        <p:nvSpPr>
          <p:cNvPr id="4" name="Titre 3">
            <a:extLst>
              <a:ext uri="{FF2B5EF4-FFF2-40B4-BE49-F238E27FC236}">
                <a16:creationId xmlns:a16="http://schemas.microsoft.com/office/drawing/2014/main" id="{15FBD098-BFEF-47FC-8809-3FDBEC1B1F13}"/>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001485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C53EFD-FEF8-4C63-96B3-D11F26DF5C34}"/>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DC13DA96-6820-44D3-8418-060CB2A95A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927" y="-3733480"/>
            <a:ext cx="15373854" cy="11530391"/>
          </a:xfrm>
        </p:spPr>
      </p:pic>
    </p:spTree>
    <p:extLst>
      <p:ext uri="{BB962C8B-B14F-4D97-AF65-F5344CB8AC3E}">
        <p14:creationId xmlns:p14="http://schemas.microsoft.com/office/powerpoint/2010/main" val="2888669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1AE6B8F-CE3D-4316-AA6B-0EC272A57340}"/>
              </a:ext>
            </a:extLst>
          </p:cNvPr>
          <p:cNvPicPr>
            <a:picLocks noChangeAspect="1"/>
          </p:cNvPicPr>
          <p:nvPr/>
        </p:nvPicPr>
        <p:blipFill>
          <a:blip r:embed="rId2"/>
          <a:stretch>
            <a:fillRect/>
          </a:stretch>
        </p:blipFill>
        <p:spPr>
          <a:xfrm>
            <a:off x="3595172" y="0"/>
            <a:ext cx="5119884" cy="6858000"/>
          </a:xfrm>
          <a:prstGeom prst="rect">
            <a:avLst/>
          </a:prstGeom>
        </p:spPr>
      </p:pic>
    </p:spTree>
    <p:extLst>
      <p:ext uri="{BB962C8B-B14F-4D97-AF65-F5344CB8AC3E}">
        <p14:creationId xmlns:p14="http://schemas.microsoft.com/office/powerpoint/2010/main" val="3465562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46BE9E-4C1E-4F0F-826F-855AB5E9B641}"/>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BC2ACAE9-C9C6-44C9-B7AB-D53B55F05065}"/>
              </a:ext>
            </a:extLst>
          </p:cNvPr>
          <p:cNvCxnSpPr>
            <a:cxnSpLocks/>
            <a:endCxn id="4"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F54CE02D-EACB-45E8-B9BC-A98049D48C9A}"/>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638FBF0D-1E67-43FE-B047-078D918EA686}"/>
              </a:ext>
            </a:extLst>
          </p:cNvPr>
          <p:cNvSpPr txBox="1"/>
          <p:nvPr/>
        </p:nvSpPr>
        <p:spPr>
          <a:xfrm>
            <a:off x="151752" y="3075057"/>
            <a:ext cx="1281120" cy="707886"/>
          </a:xfrm>
          <a:prstGeom prst="rect">
            <a:avLst/>
          </a:prstGeom>
          <a:noFill/>
        </p:spPr>
        <p:txBody>
          <a:bodyPr wrap="none" rtlCol="0">
            <a:spAutoFit/>
          </a:bodyPr>
          <a:lstStyle/>
          <a:p>
            <a:r>
              <a:rPr lang="fr-FR" sz="4000" dirty="0"/>
              <a:t>input</a:t>
            </a:r>
          </a:p>
        </p:txBody>
      </p:sp>
      <p:sp>
        <p:nvSpPr>
          <p:cNvPr id="10" name="ZoneTexte 9">
            <a:extLst>
              <a:ext uri="{FF2B5EF4-FFF2-40B4-BE49-F238E27FC236}">
                <a16:creationId xmlns:a16="http://schemas.microsoft.com/office/drawing/2014/main" id="{FE9AB5C0-116A-41EA-99A1-52C4FF8F1985}"/>
              </a:ext>
            </a:extLst>
          </p:cNvPr>
          <p:cNvSpPr txBox="1"/>
          <p:nvPr/>
        </p:nvSpPr>
        <p:spPr>
          <a:xfrm>
            <a:off x="10530878" y="3075057"/>
            <a:ext cx="1606530" cy="707886"/>
          </a:xfrm>
          <a:prstGeom prst="rect">
            <a:avLst/>
          </a:prstGeom>
          <a:noFill/>
        </p:spPr>
        <p:txBody>
          <a:bodyPr wrap="none" rtlCol="0">
            <a:spAutoFit/>
          </a:bodyPr>
          <a:lstStyle/>
          <a:p>
            <a:r>
              <a:rPr lang="fr-FR" sz="4000" dirty="0"/>
              <a:t>output</a:t>
            </a:r>
          </a:p>
        </p:txBody>
      </p:sp>
      <p:sp>
        <p:nvSpPr>
          <p:cNvPr id="13" name="ZoneTexte 12">
            <a:extLst>
              <a:ext uri="{FF2B5EF4-FFF2-40B4-BE49-F238E27FC236}">
                <a16:creationId xmlns:a16="http://schemas.microsoft.com/office/drawing/2014/main" id="{F811F3C6-A8A8-4A4A-9530-A2B10B883F9E}"/>
              </a:ext>
            </a:extLst>
          </p:cNvPr>
          <p:cNvSpPr txBox="1"/>
          <p:nvPr/>
        </p:nvSpPr>
        <p:spPr>
          <a:xfrm>
            <a:off x="4075344" y="2669696"/>
            <a:ext cx="4245265" cy="1323439"/>
          </a:xfrm>
          <a:prstGeom prst="rect">
            <a:avLst/>
          </a:prstGeom>
          <a:noFill/>
        </p:spPr>
        <p:txBody>
          <a:bodyPr wrap="none" rtlCol="0">
            <a:spAutoFit/>
          </a:bodyPr>
          <a:lstStyle/>
          <a:p>
            <a:r>
              <a:rPr lang="fr-FR" sz="8000" dirty="0"/>
              <a:t>Exécution</a:t>
            </a:r>
          </a:p>
        </p:txBody>
      </p:sp>
    </p:spTree>
    <p:extLst>
      <p:ext uri="{BB962C8B-B14F-4D97-AF65-F5344CB8AC3E}">
        <p14:creationId xmlns:p14="http://schemas.microsoft.com/office/powerpoint/2010/main" val="260851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ACF18-7267-44E4-BEAC-B140AC8100AE}"/>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8B0B6067-43D2-48C1-9D8A-E2483C8695A6}"/>
              </a:ext>
            </a:extLst>
          </p:cNvPr>
          <p:cNvSpPr>
            <a:spLocks noGrp="1"/>
          </p:cNvSpPr>
          <p:nvPr>
            <p:ph idx="1"/>
          </p:nvPr>
        </p:nvSpPr>
        <p:spPr>
          <a:xfrm>
            <a:off x="838200" y="1468619"/>
            <a:ext cx="10515600" cy="5062810"/>
          </a:xfrm>
        </p:spPr>
        <p:txBody>
          <a:bodyPr>
            <a:normAutofit/>
          </a:bodyPr>
          <a:lstStyle/>
          <a:p>
            <a:pPr marL="514350" indent="-514350">
              <a:buFont typeface="+mj-lt"/>
              <a:buAutoNum type="arabicPeriod"/>
            </a:pPr>
            <a:r>
              <a:rPr lang="fr-FR" sz="3200" dirty="0">
                <a:solidFill>
                  <a:schemeClr val="accent3">
                    <a:lumMod val="60000"/>
                    <a:lumOff val="40000"/>
                  </a:schemeClr>
                </a:solidFill>
              </a:rPr>
              <a:t>Qu’est-ce qu’un objet fractal ?</a:t>
            </a:r>
          </a:p>
          <a:p>
            <a:pPr marL="514350" indent="-514350">
              <a:buFont typeface="+mj-lt"/>
              <a:buAutoNum type="arabicPeriod"/>
            </a:pPr>
            <a:r>
              <a:rPr lang="fr-FR" sz="3200" dirty="0"/>
              <a:t>Quelles corrélations entre les Fractales et l’informatique pouvons-nous faire ?</a:t>
            </a:r>
          </a:p>
          <a:p>
            <a:pPr marL="514350" indent="-514350">
              <a:buFont typeface="+mj-lt"/>
              <a:buAutoNum type="arabicPeriod"/>
            </a:pPr>
            <a:r>
              <a:rPr lang="fr-FR" sz="3200" dirty="0">
                <a:solidFill>
                  <a:schemeClr val="accent3">
                    <a:lumMod val="60000"/>
                    <a:lumOff val="40000"/>
                  </a:schemeClr>
                </a:solidFill>
              </a:rPr>
              <a:t>Quelles sont les échelles d’observation d’un projet informatique ?</a:t>
            </a:r>
          </a:p>
          <a:p>
            <a:pPr marL="514350" indent="-514350">
              <a:buFont typeface="+mj-lt"/>
              <a:buAutoNum type="arabicPeriod"/>
            </a:pPr>
            <a:r>
              <a:rPr lang="fr-FR" sz="3200" dirty="0">
                <a:solidFill>
                  <a:schemeClr val="accent3">
                    <a:lumMod val="60000"/>
                    <a:lumOff val="40000"/>
                  </a:schemeClr>
                </a:solidFill>
              </a:rPr>
              <a:t>A chaque niveau quelles sont les similarités et qu’est ce qui est vraiment important ?</a:t>
            </a:r>
          </a:p>
          <a:p>
            <a:pPr marL="514350" indent="-514350">
              <a:buFont typeface="+mj-lt"/>
              <a:buAutoNum type="arabicPeriod"/>
            </a:pPr>
            <a:r>
              <a:rPr lang="fr-FR" sz="3200" dirty="0">
                <a:solidFill>
                  <a:schemeClr val="accent3">
                    <a:lumMod val="60000"/>
                    <a:lumOff val="40000"/>
                  </a:schemeClr>
                </a:solidFill>
              </a:rPr>
              <a:t>Mode d’emploi pour réaliser une application</a:t>
            </a:r>
          </a:p>
        </p:txBody>
      </p:sp>
      <p:sp>
        <p:nvSpPr>
          <p:cNvPr id="4" name="Espace réservé du numéro de diapositive 3">
            <a:extLst>
              <a:ext uri="{FF2B5EF4-FFF2-40B4-BE49-F238E27FC236}">
                <a16:creationId xmlns:a16="http://schemas.microsoft.com/office/drawing/2014/main" id="{C64A4E5F-5DFC-496B-AB0C-51D2AA10FD04}"/>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4</a:t>
            </a:fld>
            <a:endParaRPr lang="fr-FR"/>
          </a:p>
        </p:txBody>
      </p:sp>
    </p:spTree>
    <p:extLst>
      <p:ext uri="{BB962C8B-B14F-4D97-AF65-F5344CB8AC3E}">
        <p14:creationId xmlns:p14="http://schemas.microsoft.com/office/powerpoint/2010/main" val="1892097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0FBE24CC-EF8E-4B66-8A19-8EDCD2241918}"/>
              </a:ext>
            </a:extLst>
          </p:cNvPr>
          <p:cNvGrpSpPr/>
          <p:nvPr/>
        </p:nvGrpSpPr>
        <p:grpSpPr>
          <a:xfrm>
            <a:off x="1610432" y="1323833"/>
            <a:ext cx="8816453" cy="4408227"/>
            <a:chOff x="1610432" y="1323833"/>
            <a:chExt cx="8816453" cy="4408227"/>
          </a:xfrm>
        </p:grpSpPr>
        <p:grpSp>
          <p:nvGrpSpPr>
            <p:cNvPr id="2" name="Groupe 1">
              <a:extLst>
                <a:ext uri="{FF2B5EF4-FFF2-40B4-BE49-F238E27FC236}">
                  <a16:creationId xmlns:a16="http://schemas.microsoft.com/office/drawing/2014/main" id="{93EA125D-166D-4ECD-B689-759919336478}"/>
                </a:ext>
              </a:extLst>
            </p:cNvPr>
            <p:cNvGrpSpPr/>
            <p:nvPr/>
          </p:nvGrpSpPr>
          <p:grpSpPr>
            <a:xfrm>
              <a:off x="1610432" y="1323833"/>
              <a:ext cx="7629099" cy="4408227"/>
              <a:chOff x="1610432" y="1323833"/>
              <a:chExt cx="7629099" cy="4408227"/>
            </a:xfrm>
          </p:grpSpPr>
          <p:sp>
            <p:nvSpPr>
              <p:cNvPr id="4" name="Rectangle 3">
                <a:extLst>
                  <a:ext uri="{FF2B5EF4-FFF2-40B4-BE49-F238E27FC236}">
                    <a16:creationId xmlns:a16="http://schemas.microsoft.com/office/drawing/2014/main" id="{7C46BE9E-4C1E-4F0F-826F-855AB5E9B641}"/>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BC2ACAE9-C9C6-44C9-B7AB-D53B55F05065}"/>
                  </a:ext>
                </a:extLst>
              </p:cNvPr>
              <p:cNvCxnSpPr>
                <a:cxnSpLocks/>
                <a:endCxn id="4"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Connecteur droit avec flèche 7">
              <a:extLst>
                <a:ext uri="{FF2B5EF4-FFF2-40B4-BE49-F238E27FC236}">
                  <a16:creationId xmlns:a16="http://schemas.microsoft.com/office/drawing/2014/main" id="{F54CE02D-EACB-45E8-B9BC-A98049D48C9A}"/>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ZoneTexte 8">
            <a:extLst>
              <a:ext uri="{FF2B5EF4-FFF2-40B4-BE49-F238E27FC236}">
                <a16:creationId xmlns:a16="http://schemas.microsoft.com/office/drawing/2014/main" id="{638FBF0D-1E67-43FE-B047-078D918EA686}"/>
              </a:ext>
            </a:extLst>
          </p:cNvPr>
          <p:cNvSpPr txBox="1"/>
          <p:nvPr/>
        </p:nvSpPr>
        <p:spPr>
          <a:xfrm>
            <a:off x="151752" y="3075057"/>
            <a:ext cx="1281120" cy="707886"/>
          </a:xfrm>
          <a:prstGeom prst="rect">
            <a:avLst/>
          </a:prstGeom>
          <a:noFill/>
        </p:spPr>
        <p:txBody>
          <a:bodyPr wrap="none" rtlCol="0">
            <a:spAutoFit/>
          </a:bodyPr>
          <a:lstStyle/>
          <a:p>
            <a:r>
              <a:rPr lang="fr-FR" sz="4000" dirty="0"/>
              <a:t>input</a:t>
            </a:r>
          </a:p>
        </p:txBody>
      </p:sp>
      <p:sp>
        <p:nvSpPr>
          <p:cNvPr id="10" name="ZoneTexte 9">
            <a:extLst>
              <a:ext uri="{FF2B5EF4-FFF2-40B4-BE49-F238E27FC236}">
                <a16:creationId xmlns:a16="http://schemas.microsoft.com/office/drawing/2014/main" id="{FE9AB5C0-116A-41EA-99A1-52C4FF8F1985}"/>
              </a:ext>
            </a:extLst>
          </p:cNvPr>
          <p:cNvSpPr txBox="1"/>
          <p:nvPr/>
        </p:nvSpPr>
        <p:spPr>
          <a:xfrm>
            <a:off x="10530878" y="3075057"/>
            <a:ext cx="1606530" cy="707886"/>
          </a:xfrm>
          <a:prstGeom prst="rect">
            <a:avLst/>
          </a:prstGeom>
          <a:noFill/>
        </p:spPr>
        <p:txBody>
          <a:bodyPr wrap="none" rtlCol="0">
            <a:spAutoFit/>
          </a:bodyPr>
          <a:lstStyle/>
          <a:p>
            <a:r>
              <a:rPr lang="fr-FR" sz="4000" dirty="0"/>
              <a:t>output</a:t>
            </a:r>
          </a:p>
        </p:txBody>
      </p:sp>
      <p:grpSp>
        <p:nvGrpSpPr>
          <p:cNvPr id="11" name="Groupe 10">
            <a:extLst>
              <a:ext uri="{FF2B5EF4-FFF2-40B4-BE49-F238E27FC236}">
                <a16:creationId xmlns:a16="http://schemas.microsoft.com/office/drawing/2014/main" id="{148A9D60-1FDB-4D8F-A0CF-CDA4A27DDAB4}"/>
              </a:ext>
            </a:extLst>
          </p:cNvPr>
          <p:cNvGrpSpPr/>
          <p:nvPr/>
        </p:nvGrpSpPr>
        <p:grpSpPr>
          <a:xfrm>
            <a:off x="3441503" y="1897040"/>
            <a:ext cx="2577156" cy="1394345"/>
            <a:chOff x="1610432" y="1323833"/>
            <a:chExt cx="8816453" cy="4408227"/>
          </a:xfrm>
        </p:grpSpPr>
        <p:grpSp>
          <p:nvGrpSpPr>
            <p:cNvPr id="12" name="Groupe 11">
              <a:extLst>
                <a:ext uri="{FF2B5EF4-FFF2-40B4-BE49-F238E27FC236}">
                  <a16:creationId xmlns:a16="http://schemas.microsoft.com/office/drawing/2014/main" id="{BB48254B-BD64-4D64-8622-6A26EF1D7F6D}"/>
                </a:ext>
              </a:extLst>
            </p:cNvPr>
            <p:cNvGrpSpPr/>
            <p:nvPr/>
          </p:nvGrpSpPr>
          <p:grpSpPr>
            <a:xfrm>
              <a:off x="1610432" y="1323833"/>
              <a:ext cx="7629099" cy="4408227"/>
              <a:chOff x="1610432" y="1323833"/>
              <a:chExt cx="7629099" cy="4408227"/>
            </a:xfrm>
          </p:grpSpPr>
          <p:sp>
            <p:nvSpPr>
              <p:cNvPr id="14" name="Rectangle 13">
                <a:extLst>
                  <a:ext uri="{FF2B5EF4-FFF2-40B4-BE49-F238E27FC236}">
                    <a16:creationId xmlns:a16="http://schemas.microsoft.com/office/drawing/2014/main" id="{06C9C047-3463-4AA4-AD39-BB3EA6700C18}"/>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0D41D271-64E1-4604-9942-D2784842EF38}"/>
                  </a:ext>
                </a:extLst>
              </p:cNvPr>
              <p:cNvCxnSpPr>
                <a:cxnSpLocks/>
                <a:endCxn id="14"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Connecteur droit avec flèche 12">
              <a:extLst>
                <a:ext uri="{FF2B5EF4-FFF2-40B4-BE49-F238E27FC236}">
                  <a16:creationId xmlns:a16="http://schemas.microsoft.com/office/drawing/2014/main" id="{D64AAD12-03A8-4957-8FBE-4002BE5B57AE}"/>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e 15">
            <a:extLst>
              <a:ext uri="{FF2B5EF4-FFF2-40B4-BE49-F238E27FC236}">
                <a16:creationId xmlns:a16="http://schemas.microsoft.com/office/drawing/2014/main" id="{41EECDAF-0ABF-4EC4-A1D4-53315F633597}"/>
              </a:ext>
            </a:extLst>
          </p:cNvPr>
          <p:cNvGrpSpPr/>
          <p:nvPr/>
        </p:nvGrpSpPr>
        <p:grpSpPr>
          <a:xfrm>
            <a:off x="2952469" y="3903261"/>
            <a:ext cx="2577156" cy="1394345"/>
            <a:chOff x="1610432" y="1323833"/>
            <a:chExt cx="8816453" cy="4408227"/>
          </a:xfrm>
        </p:grpSpPr>
        <p:grpSp>
          <p:nvGrpSpPr>
            <p:cNvPr id="17" name="Groupe 16">
              <a:extLst>
                <a:ext uri="{FF2B5EF4-FFF2-40B4-BE49-F238E27FC236}">
                  <a16:creationId xmlns:a16="http://schemas.microsoft.com/office/drawing/2014/main" id="{19AA8F52-1829-4C35-9635-2A6FBFED783D}"/>
                </a:ext>
              </a:extLst>
            </p:cNvPr>
            <p:cNvGrpSpPr/>
            <p:nvPr/>
          </p:nvGrpSpPr>
          <p:grpSpPr>
            <a:xfrm>
              <a:off x="1610432" y="1323833"/>
              <a:ext cx="7629099" cy="4408227"/>
              <a:chOff x="1610432" y="1323833"/>
              <a:chExt cx="7629099" cy="4408227"/>
            </a:xfrm>
          </p:grpSpPr>
          <p:sp>
            <p:nvSpPr>
              <p:cNvPr id="19" name="Rectangle 18">
                <a:extLst>
                  <a:ext uri="{FF2B5EF4-FFF2-40B4-BE49-F238E27FC236}">
                    <a16:creationId xmlns:a16="http://schemas.microsoft.com/office/drawing/2014/main" id="{E678F409-B330-450D-AD54-766D4DFB0FEA}"/>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AD9353D5-C6AC-4992-B5B4-A520D9CBF52C}"/>
                  </a:ext>
                </a:extLst>
              </p:cNvPr>
              <p:cNvCxnSpPr>
                <a:cxnSpLocks/>
                <a:endCxn id="19"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Connecteur droit avec flèche 17">
              <a:extLst>
                <a:ext uri="{FF2B5EF4-FFF2-40B4-BE49-F238E27FC236}">
                  <a16:creationId xmlns:a16="http://schemas.microsoft.com/office/drawing/2014/main" id="{69FECE35-C817-4C2C-BC05-3FA1FDC990D7}"/>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e 20">
            <a:extLst>
              <a:ext uri="{FF2B5EF4-FFF2-40B4-BE49-F238E27FC236}">
                <a16:creationId xmlns:a16="http://schemas.microsoft.com/office/drawing/2014/main" id="{7F653E30-FE1F-4B99-8D88-72FF9E185449}"/>
              </a:ext>
            </a:extLst>
          </p:cNvPr>
          <p:cNvGrpSpPr/>
          <p:nvPr/>
        </p:nvGrpSpPr>
        <p:grpSpPr>
          <a:xfrm>
            <a:off x="5967474" y="3771571"/>
            <a:ext cx="2577156" cy="1394345"/>
            <a:chOff x="1610432" y="1323833"/>
            <a:chExt cx="8816453" cy="4408227"/>
          </a:xfrm>
        </p:grpSpPr>
        <p:grpSp>
          <p:nvGrpSpPr>
            <p:cNvPr id="22" name="Groupe 21">
              <a:extLst>
                <a:ext uri="{FF2B5EF4-FFF2-40B4-BE49-F238E27FC236}">
                  <a16:creationId xmlns:a16="http://schemas.microsoft.com/office/drawing/2014/main" id="{79F31105-A1ED-4E0C-8852-8A4072B48962}"/>
                </a:ext>
              </a:extLst>
            </p:cNvPr>
            <p:cNvGrpSpPr/>
            <p:nvPr/>
          </p:nvGrpSpPr>
          <p:grpSpPr>
            <a:xfrm>
              <a:off x="1610432" y="1323833"/>
              <a:ext cx="7629099" cy="4408227"/>
              <a:chOff x="1610432" y="1323833"/>
              <a:chExt cx="7629099" cy="4408227"/>
            </a:xfrm>
          </p:grpSpPr>
          <p:sp>
            <p:nvSpPr>
              <p:cNvPr id="24" name="Rectangle 23">
                <a:extLst>
                  <a:ext uri="{FF2B5EF4-FFF2-40B4-BE49-F238E27FC236}">
                    <a16:creationId xmlns:a16="http://schemas.microsoft.com/office/drawing/2014/main" id="{7638A983-9779-4B04-BB8D-C709C816F3A3}"/>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a:extLst>
                  <a:ext uri="{FF2B5EF4-FFF2-40B4-BE49-F238E27FC236}">
                    <a16:creationId xmlns:a16="http://schemas.microsoft.com/office/drawing/2014/main" id="{C44158DC-432E-43AB-90C1-75A0294E2FC4}"/>
                  </a:ext>
                </a:extLst>
              </p:cNvPr>
              <p:cNvCxnSpPr>
                <a:cxnSpLocks/>
                <a:endCxn id="24"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Connecteur droit avec flèche 22">
              <a:extLst>
                <a:ext uri="{FF2B5EF4-FFF2-40B4-BE49-F238E27FC236}">
                  <a16:creationId xmlns:a16="http://schemas.microsoft.com/office/drawing/2014/main" id="{37165513-A7FD-4175-BC14-D07B2004D353}"/>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e 25">
            <a:extLst>
              <a:ext uri="{FF2B5EF4-FFF2-40B4-BE49-F238E27FC236}">
                <a16:creationId xmlns:a16="http://schemas.microsoft.com/office/drawing/2014/main" id="{9DB846AC-046D-45BE-BAC7-9BFCAC1BF552}"/>
              </a:ext>
            </a:extLst>
          </p:cNvPr>
          <p:cNvGrpSpPr/>
          <p:nvPr/>
        </p:nvGrpSpPr>
        <p:grpSpPr>
          <a:xfrm>
            <a:off x="6340517" y="1680712"/>
            <a:ext cx="2577156" cy="1394345"/>
            <a:chOff x="1610432" y="1323833"/>
            <a:chExt cx="8816453" cy="4408227"/>
          </a:xfrm>
        </p:grpSpPr>
        <p:grpSp>
          <p:nvGrpSpPr>
            <p:cNvPr id="27" name="Groupe 26">
              <a:extLst>
                <a:ext uri="{FF2B5EF4-FFF2-40B4-BE49-F238E27FC236}">
                  <a16:creationId xmlns:a16="http://schemas.microsoft.com/office/drawing/2014/main" id="{4F1317A2-FA97-485B-BFE2-BD41EFA0378F}"/>
                </a:ext>
              </a:extLst>
            </p:cNvPr>
            <p:cNvGrpSpPr/>
            <p:nvPr/>
          </p:nvGrpSpPr>
          <p:grpSpPr>
            <a:xfrm>
              <a:off x="1610432" y="1323833"/>
              <a:ext cx="7629099" cy="4408227"/>
              <a:chOff x="1610432" y="1323833"/>
              <a:chExt cx="7629099" cy="4408227"/>
            </a:xfrm>
          </p:grpSpPr>
          <p:sp>
            <p:nvSpPr>
              <p:cNvPr id="29" name="Rectangle 28">
                <a:extLst>
                  <a:ext uri="{FF2B5EF4-FFF2-40B4-BE49-F238E27FC236}">
                    <a16:creationId xmlns:a16="http://schemas.microsoft.com/office/drawing/2014/main" id="{B3902236-5382-4253-AE6C-82AEB8854DE0}"/>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avec flèche 29">
                <a:extLst>
                  <a:ext uri="{FF2B5EF4-FFF2-40B4-BE49-F238E27FC236}">
                    <a16:creationId xmlns:a16="http://schemas.microsoft.com/office/drawing/2014/main" id="{5D27507E-DD9C-44B6-BE47-420D78E6A392}"/>
                  </a:ext>
                </a:extLst>
              </p:cNvPr>
              <p:cNvCxnSpPr>
                <a:cxnSpLocks/>
                <a:endCxn id="29"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eur droit avec flèche 27">
              <a:extLst>
                <a:ext uri="{FF2B5EF4-FFF2-40B4-BE49-F238E27FC236}">
                  <a16:creationId xmlns:a16="http://schemas.microsoft.com/office/drawing/2014/main" id="{1594AAE2-258D-4833-8C6D-6BAC133F14E6}"/>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9817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0FBE24CC-EF8E-4B66-8A19-8EDCD2241918}"/>
              </a:ext>
            </a:extLst>
          </p:cNvPr>
          <p:cNvGrpSpPr/>
          <p:nvPr/>
        </p:nvGrpSpPr>
        <p:grpSpPr>
          <a:xfrm>
            <a:off x="1610432" y="1323833"/>
            <a:ext cx="8816453" cy="4408227"/>
            <a:chOff x="1610432" y="1323833"/>
            <a:chExt cx="8816453" cy="4408227"/>
          </a:xfrm>
        </p:grpSpPr>
        <p:grpSp>
          <p:nvGrpSpPr>
            <p:cNvPr id="2" name="Groupe 1">
              <a:extLst>
                <a:ext uri="{FF2B5EF4-FFF2-40B4-BE49-F238E27FC236}">
                  <a16:creationId xmlns:a16="http://schemas.microsoft.com/office/drawing/2014/main" id="{93EA125D-166D-4ECD-B689-759919336478}"/>
                </a:ext>
              </a:extLst>
            </p:cNvPr>
            <p:cNvGrpSpPr/>
            <p:nvPr/>
          </p:nvGrpSpPr>
          <p:grpSpPr>
            <a:xfrm>
              <a:off x="1610432" y="1323833"/>
              <a:ext cx="7629099" cy="4408227"/>
              <a:chOff x="1610432" y="1323833"/>
              <a:chExt cx="7629099" cy="4408227"/>
            </a:xfrm>
          </p:grpSpPr>
          <p:sp>
            <p:nvSpPr>
              <p:cNvPr id="4" name="Rectangle 3">
                <a:extLst>
                  <a:ext uri="{FF2B5EF4-FFF2-40B4-BE49-F238E27FC236}">
                    <a16:creationId xmlns:a16="http://schemas.microsoft.com/office/drawing/2014/main" id="{7C46BE9E-4C1E-4F0F-826F-855AB5E9B641}"/>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BC2ACAE9-C9C6-44C9-B7AB-D53B55F05065}"/>
                  </a:ext>
                </a:extLst>
              </p:cNvPr>
              <p:cNvCxnSpPr>
                <a:cxnSpLocks/>
                <a:endCxn id="4"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Connecteur droit avec flèche 7">
              <a:extLst>
                <a:ext uri="{FF2B5EF4-FFF2-40B4-BE49-F238E27FC236}">
                  <a16:creationId xmlns:a16="http://schemas.microsoft.com/office/drawing/2014/main" id="{F54CE02D-EACB-45E8-B9BC-A98049D48C9A}"/>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ZoneTexte 8">
            <a:extLst>
              <a:ext uri="{FF2B5EF4-FFF2-40B4-BE49-F238E27FC236}">
                <a16:creationId xmlns:a16="http://schemas.microsoft.com/office/drawing/2014/main" id="{638FBF0D-1E67-43FE-B047-078D918EA686}"/>
              </a:ext>
            </a:extLst>
          </p:cNvPr>
          <p:cNvSpPr txBox="1"/>
          <p:nvPr/>
        </p:nvSpPr>
        <p:spPr>
          <a:xfrm>
            <a:off x="151752" y="3075057"/>
            <a:ext cx="1281120" cy="707886"/>
          </a:xfrm>
          <a:prstGeom prst="rect">
            <a:avLst/>
          </a:prstGeom>
          <a:noFill/>
        </p:spPr>
        <p:txBody>
          <a:bodyPr wrap="none" rtlCol="0">
            <a:spAutoFit/>
          </a:bodyPr>
          <a:lstStyle/>
          <a:p>
            <a:r>
              <a:rPr lang="fr-FR" sz="4000" dirty="0"/>
              <a:t>input</a:t>
            </a:r>
          </a:p>
        </p:txBody>
      </p:sp>
      <p:sp>
        <p:nvSpPr>
          <p:cNvPr id="10" name="ZoneTexte 9">
            <a:extLst>
              <a:ext uri="{FF2B5EF4-FFF2-40B4-BE49-F238E27FC236}">
                <a16:creationId xmlns:a16="http://schemas.microsoft.com/office/drawing/2014/main" id="{FE9AB5C0-116A-41EA-99A1-52C4FF8F1985}"/>
              </a:ext>
            </a:extLst>
          </p:cNvPr>
          <p:cNvSpPr txBox="1"/>
          <p:nvPr/>
        </p:nvSpPr>
        <p:spPr>
          <a:xfrm>
            <a:off x="10530878" y="3075057"/>
            <a:ext cx="1606530" cy="707886"/>
          </a:xfrm>
          <a:prstGeom prst="rect">
            <a:avLst/>
          </a:prstGeom>
          <a:noFill/>
        </p:spPr>
        <p:txBody>
          <a:bodyPr wrap="none" rtlCol="0">
            <a:spAutoFit/>
          </a:bodyPr>
          <a:lstStyle/>
          <a:p>
            <a:r>
              <a:rPr lang="fr-FR" sz="4000" dirty="0"/>
              <a:t>output</a:t>
            </a:r>
          </a:p>
        </p:txBody>
      </p:sp>
      <p:grpSp>
        <p:nvGrpSpPr>
          <p:cNvPr id="11" name="Groupe 10">
            <a:extLst>
              <a:ext uri="{FF2B5EF4-FFF2-40B4-BE49-F238E27FC236}">
                <a16:creationId xmlns:a16="http://schemas.microsoft.com/office/drawing/2014/main" id="{148A9D60-1FDB-4D8F-A0CF-CDA4A27DDAB4}"/>
              </a:ext>
            </a:extLst>
          </p:cNvPr>
          <p:cNvGrpSpPr/>
          <p:nvPr/>
        </p:nvGrpSpPr>
        <p:grpSpPr>
          <a:xfrm>
            <a:off x="3441503" y="1897040"/>
            <a:ext cx="2577156" cy="1394345"/>
            <a:chOff x="1610432" y="1323833"/>
            <a:chExt cx="8816453" cy="4408227"/>
          </a:xfrm>
        </p:grpSpPr>
        <p:grpSp>
          <p:nvGrpSpPr>
            <p:cNvPr id="12" name="Groupe 11">
              <a:extLst>
                <a:ext uri="{FF2B5EF4-FFF2-40B4-BE49-F238E27FC236}">
                  <a16:creationId xmlns:a16="http://schemas.microsoft.com/office/drawing/2014/main" id="{BB48254B-BD64-4D64-8622-6A26EF1D7F6D}"/>
                </a:ext>
              </a:extLst>
            </p:cNvPr>
            <p:cNvGrpSpPr/>
            <p:nvPr/>
          </p:nvGrpSpPr>
          <p:grpSpPr>
            <a:xfrm>
              <a:off x="1610432" y="1323833"/>
              <a:ext cx="7629099" cy="4408227"/>
              <a:chOff x="1610432" y="1323833"/>
              <a:chExt cx="7629099" cy="4408227"/>
            </a:xfrm>
          </p:grpSpPr>
          <p:sp>
            <p:nvSpPr>
              <p:cNvPr id="14" name="Rectangle 13">
                <a:extLst>
                  <a:ext uri="{FF2B5EF4-FFF2-40B4-BE49-F238E27FC236}">
                    <a16:creationId xmlns:a16="http://schemas.microsoft.com/office/drawing/2014/main" id="{06C9C047-3463-4AA4-AD39-BB3EA6700C18}"/>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0D41D271-64E1-4604-9942-D2784842EF38}"/>
                  </a:ext>
                </a:extLst>
              </p:cNvPr>
              <p:cNvCxnSpPr>
                <a:cxnSpLocks/>
                <a:endCxn id="14"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Connecteur droit avec flèche 12">
              <a:extLst>
                <a:ext uri="{FF2B5EF4-FFF2-40B4-BE49-F238E27FC236}">
                  <a16:creationId xmlns:a16="http://schemas.microsoft.com/office/drawing/2014/main" id="{D64AAD12-03A8-4957-8FBE-4002BE5B57AE}"/>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e 15">
            <a:extLst>
              <a:ext uri="{FF2B5EF4-FFF2-40B4-BE49-F238E27FC236}">
                <a16:creationId xmlns:a16="http://schemas.microsoft.com/office/drawing/2014/main" id="{41EECDAF-0ABF-4EC4-A1D4-53315F633597}"/>
              </a:ext>
            </a:extLst>
          </p:cNvPr>
          <p:cNvGrpSpPr/>
          <p:nvPr/>
        </p:nvGrpSpPr>
        <p:grpSpPr>
          <a:xfrm>
            <a:off x="2952469" y="3903261"/>
            <a:ext cx="2577156" cy="1394345"/>
            <a:chOff x="1610432" y="1323833"/>
            <a:chExt cx="8816453" cy="4408227"/>
          </a:xfrm>
        </p:grpSpPr>
        <p:grpSp>
          <p:nvGrpSpPr>
            <p:cNvPr id="17" name="Groupe 16">
              <a:extLst>
                <a:ext uri="{FF2B5EF4-FFF2-40B4-BE49-F238E27FC236}">
                  <a16:creationId xmlns:a16="http://schemas.microsoft.com/office/drawing/2014/main" id="{19AA8F52-1829-4C35-9635-2A6FBFED783D}"/>
                </a:ext>
              </a:extLst>
            </p:cNvPr>
            <p:cNvGrpSpPr/>
            <p:nvPr/>
          </p:nvGrpSpPr>
          <p:grpSpPr>
            <a:xfrm>
              <a:off x="1610432" y="1323833"/>
              <a:ext cx="7629099" cy="4408227"/>
              <a:chOff x="1610432" y="1323833"/>
              <a:chExt cx="7629099" cy="4408227"/>
            </a:xfrm>
          </p:grpSpPr>
          <p:sp>
            <p:nvSpPr>
              <p:cNvPr id="19" name="Rectangle 18">
                <a:extLst>
                  <a:ext uri="{FF2B5EF4-FFF2-40B4-BE49-F238E27FC236}">
                    <a16:creationId xmlns:a16="http://schemas.microsoft.com/office/drawing/2014/main" id="{E678F409-B330-450D-AD54-766D4DFB0FEA}"/>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AD9353D5-C6AC-4992-B5B4-A520D9CBF52C}"/>
                  </a:ext>
                </a:extLst>
              </p:cNvPr>
              <p:cNvCxnSpPr>
                <a:cxnSpLocks/>
                <a:endCxn id="19"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Connecteur droit avec flèche 17">
              <a:extLst>
                <a:ext uri="{FF2B5EF4-FFF2-40B4-BE49-F238E27FC236}">
                  <a16:creationId xmlns:a16="http://schemas.microsoft.com/office/drawing/2014/main" id="{69FECE35-C817-4C2C-BC05-3FA1FDC990D7}"/>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e 20">
            <a:extLst>
              <a:ext uri="{FF2B5EF4-FFF2-40B4-BE49-F238E27FC236}">
                <a16:creationId xmlns:a16="http://schemas.microsoft.com/office/drawing/2014/main" id="{7F653E30-FE1F-4B99-8D88-72FF9E185449}"/>
              </a:ext>
            </a:extLst>
          </p:cNvPr>
          <p:cNvGrpSpPr/>
          <p:nvPr/>
        </p:nvGrpSpPr>
        <p:grpSpPr>
          <a:xfrm>
            <a:off x="5967474" y="3771571"/>
            <a:ext cx="2577156" cy="1394345"/>
            <a:chOff x="1610432" y="1323833"/>
            <a:chExt cx="8816453" cy="4408227"/>
          </a:xfrm>
        </p:grpSpPr>
        <p:grpSp>
          <p:nvGrpSpPr>
            <p:cNvPr id="22" name="Groupe 21">
              <a:extLst>
                <a:ext uri="{FF2B5EF4-FFF2-40B4-BE49-F238E27FC236}">
                  <a16:creationId xmlns:a16="http://schemas.microsoft.com/office/drawing/2014/main" id="{79F31105-A1ED-4E0C-8852-8A4072B48962}"/>
                </a:ext>
              </a:extLst>
            </p:cNvPr>
            <p:cNvGrpSpPr/>
            <p:nvPr/>
          </p:nvGrpSpPr>
          <p:grpSpPr>
            <a:xfrm>
              <a:off x="1610432" y="1323833"/>
              <a:ext cx="7629099" cy="4408227"/>
              <a:chOff x="1610432" y="1323833"/>
              <a:chExt cx="7629099" cy="4408227"/>
            </a:xfrm>
          </p:grpSpPr>
          <p:sp>
            <p:nvSpPr>
              <p:cNvPr id="24" name="Rectangle 23">
                <a:extLst>
                  <a:ext uri="{FF2B5EF4-FFF2-40B4-BE49-F238E27FC236}">
                    <a16:creationId xmlns:a16="http://schemas.microsoft.com/office/drawing/2014/main" id="{7638A983-9779-4B04-BB8D-C709C816F3A3}"/>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a:extLst>
                  <a:ext uri="{FF2B5EF4-FFF2-40B4-BE49-F238E27FC236}">
                    <a16:creationId xmlns:a16="http://schemas.microsoft.com/office/drawing/2014/main" id="{C44158DC-432E-43AB-90C1-75A0294E2FC4}"/>
                  </a:ext>
                </a:extLst>
              </p:cNvPr>
              <p:cNvCxnSpPr>
                <a:cxnSpLocks/>
                <a:endCxn id="24"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Connecteur droit avec flèche 22">
              <a:extLst>
                <a:ext uri="{FF2B5EF4-FFF2-40B4-BE49-F238E27FC236}">
                  <a16:creationId xmlns:a16="http://schemas.microsoft.com/office/drawing/2014/main" id="{37165513-A7FD-4175-BC14-D07B2004D353}"/>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e 25">
            <a:extLst>
              <a:ext uri="{FF2B5EF4-FFF2-40B4-BE49-F238E27FC236}">
                <a16:creationId xmlns:a16="http://schemas.microsoft.com/office/drawing/2014/main" id="{9DB846AC-046D-45BE-BAC7-9BFCAC1BF552}"/>
              </a:ext>
            </a:extLst>
          </p:cNvPr>
          <p:cNvGrpSpPr/>
          <p:nvPr/>
        </p:nvGrpSpPr>
        <p:grpSpPr>
          <a:xfrm>
            <a:off x="6340517" y="1680712"/>
            <a:ext cx="2577156" cy="1394345"/>
            <a:chOff x="1610432" y="1323833"/>
            <a:chExt cx="8816453" cy="4408227"/>
          </a:xfrm>
        </p:grpSpPr>
        <p:grpSp>
          <p:nvGrpSpPr>
            <p:cNvPr id="27" name="Groupe 26">
              <a:extLst>
                <a:ext uri="{FF2B5EF4-FFF2-40B4-BE49-F238E27FC236}">
                  <a16:creationId xmlns:a16="http://schemas.microsoft.com/office/drawing/2014/main" id="{4F1317A2-FA97-485B-BFE2-BD41EFA0378F}"/>
                </a:ext>
              </a:extLst>
            </p:cNvPr>
            <p:cNvGrpSpPr/>
            <p:nvPr/>
          </p:nvGrpSpPr>
          <p:grpSpPr>
            <a:xfrm>
              <a:off x="1610432" y="1323833"/>
              <a:ext cx="7629099" cy="4408227"/>
              <a:chOff x="1610432" y="1323833"/>
              <a:chExt cx="7629099" cy="4408227"/>
            </a:xfrm>
          </p:grpSpPr>
          <p:sp>
            <p:nvSpPr>
              <p:cNvPr id="29" name="Rectangle 28">
                <a:extLst>
                  <a:ext uri="{FF2B5EF4-FFF2-40B4-BE49-F238E27FC236}">
                    <a16:creationId xmlns:a16="http://schemas.microsoft.com/office/drawing/2014/main" id="{B3902236-5382-4253-AE6C-82AEB8854DE0}"/>
                  </a:ext>
                </a:extLst>
              </p:cNvPr>
              <p:cNvSpPr/>
              <p:nvPr/>
            </p:nvSpPr>
            <p:spPr>
              <a:xfrm>
                <a:off x="2797787" y="1323833"/>
                <a:ext cx="6441744" cy="44082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avec flèche 29">
                <a:extLst>
                  <a:ext uri="{FF2B5EF4-FFF2-40B4-BE49-F238E27FC236}">
                    <a16:creationId xmlns:a16="http://schemas.microsoft.com/office/drawing/2014/main" id="{5D27507E-DD9C-44B6-BE47-420D78E6A392}"/>
                  </a:ext>
                </a:extLst>
              </p:cNvPr>
              <p:cNvCxnSpPr>
                <a:cxnSpLocks/>
                <a:endCxn id="29" idx="1"/>
              </p:cNvCxnSpPr>
              <p:nvPr/>
            </p:nvCxnSpPr>
            <p:spPr>
              <a:xfrm>
                <a:off x="1610432" y="3527946"/>
                <a:ext cx="1187355" cy="1"/>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Connecteur droit avec flèche 27">
              <a:extLst>
                <a:ext uri="{FF2B5EF4-FFF2-40B4-BE49-F238E27FC236}">
                  <a16:creationId xmlns:a16="http://schemas.microsoft.com/office/drawing/2014/main" id="{1594AAE2-258D-4833-8C6D-6BAC133F14E6}"/>
                </a:ext>
              </a:extLst>
            </p:cNvPr>
            <p:cNvCxnSpPr>
              <a:cxnSpLocks/>
            </p:cNvCxnSpPr>
            <p:nvPr/>
          </p:nvCxnSpPr>
          <p:spPr>
            <a:xfrm>
              <a:off x="9239531" y="3537045"/>
              <a:ext cx="1187354"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59976ABC-4BD2-456E-83EC-D2831D328340}"/>
              </a:ext>
            </a:extLst>
          </p:cNvPr>
          <p:cNvSpPr/>
          <p:nvPr/>
        </p:nvSpPr>
        <p:spPr>
          <a:xfrm>
            <a:off x="4302679" y="2063787"/>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avec flèche 34">
            <a:extLst>
              <a:ext uri="{FF2B5EF4-FFF2-40B4-BE49-F238E27FC236}">
                <a16:creationId xmlns:a16="http://schemas.microsoft.com/office/drawing/2014/main" id="{33F82740-4C65-47D9-B3F3-39BCBF669DA3}"/>
              </a:ext>
            </a:extLst>
          </p:cNvPr>
          <p:cNvCxnSpPr>
            <a:cxnSpLocks/>
            <a:endCxn id="34" idx="1"/>
          </p:cNvCxnSpPr>
          <p:nvPr/>
        </p:nvCxnSpPr>
        <p:spPr>
          <a:xfrm>
            <a:off x="3914819" y="2164705"/>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1F4056EC-E6D9-47C5-92B4-2A17612DEBA0}"/>
              </a:ext>
            </a:extLst>
          </p:cNvPr>
          <p:cNvCxnSpPr>
            <a:cxnSpLocks/>
          </p:cNvCxnSpPr>
          <p:nvPr/>
        </p:nvCxnSpPr>
        <p:spPr>
          <a:xfrm>
            <a:off x="4735242" y="2164705"/>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184FA3-3F95-4278-84EB-B28F706D831A}"/>
              </a:ext>
            </a:extLst>
          </p:cNvPr>
          <p:cNvSpPr/>
          <p:nvPr/>
        </p:nvSpPr>
        <p:spPr>
          <a:xfrm>
            <a:off x="4735242" y="2776581"/>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avec flèche 36">
            <a:extLst>
              <a:ext uri="{FF2B5EF4-FFF2-40B4-BE49-F238E27FC236}">
                <a16:creationId xmlns:a16="http://schemas.microsoft.com/office/drawing/2014/main" id="{C8140E53-18F2-4833-B309-16BDC8E9C1C9}"/>
              </a:ext>
            </a:extLst>
          </p:cNvPr>
          <p:cNvCxnSpPr>
            <a:cxnSpLocks/>
            <a:endCxn id="36" idx="1"/>
          </p:cNvCxnSpPr>
          <p:nvPr/>
        </p:nvCxnSpPr>
        <p:spPr>
          <a:xfrm>
            <a:off x="4347382" y="2877499"/>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68C27DD4-2EC9-40FC-90B4-4A378F77010E}"/>
              </a:ext>
            </a:extLst>
          </p:cNvPr>
          <p:cNvCxnSpPr>
            <a:cxnSpLocks/>
          </p:cNvCxnSpPr>
          <p:nvPr/>
        </p:nvCxnSpPr>
        <p:spPr>
          <a:xfrm>
            <a:off x="5167805" y="2877499"/>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EEFF13B-C072-4C01-A506-37B97F307F88}"/>
              </a:ext>
            </a:extLst>
          </p:cNvPr>
          <p:cNvSpPr/>
          <p:nvPr/>
        </p:nvSpPr>
        <p:spPr>
          <a:xfrm>
            <a:off x="4351093" y="2411711"/>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0" name="Connecteur droit avec flèche 39">
            <a:extLst>
              <a:ext uri="{FF2B5EF4-FFF2-40B4-BE49-F238E27FC236}">
                <a16:creationId xmlns:a16="http://schemas.microsoft.com/office/drawing/2014/main" id="{2B962C29-ED2D-4E08-8517-F4C523E832E9}"/>
              </a:ext>
            </a:extLst>
          </p:cNvPr>
          <p:cNvCxnSpPr>
            <a:cxnSpLocks/>
            <a:endCxn id="39" idx="1"/>
          </p:cNvCxnSpPr>
          <p:nvPr/>
        </p:nvCxnSpPr>
        <p:spPr>
          <a:xfrm>
            <a:off x="3963233" y="2512629"/>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C4D891FB-4836-4165-AA62-F5A9B85A47A7}"/>
              </a:ext>
            </a:extLst>
          </p:cNvPr>
          <p:cNvCxnSpPr>
            <a:cxnSpLocks/>
          </p:cNvCxnSpPr>
          <p:nvPr/>
        </p:nvCxnSpPr>
        <p:spPr>
          <a:xfrm>
            <a:off x="4783656" y="2512629"/>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5EBA18DD-7434-4395-A9BB-599F3D78858A}"/>
              </a:ext>
            </a:extLst>
          </p:cNvPr>
          <p:cNvSpPr/>
          <p:nvPr/>
        </p:nvSpPr>
        <p:spPr>
          <a:xfrm>
            <a:off x="3796145" y="4035794"/>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avec flèche 42">
            <a:extLst>
              <a:ext uri="{FF2B5EF4-FFF2-40B4-BE49-F238E27FC236}">
                <a16:creationId xmlns:a16="http://schemas.microsoft.com/office/drawing/2014/main" id="{978B66B7-79BA-4659-B641-894D5101D5B2}"/>
              </a:ext>
            </a:extLst>
          </p:cNvPr>
          <p:cNvCxnSpPr>
            <a:cxnSpLocks/>
            <a:endCxn id="42" idx="1"/>
          </p:cNvCxnSpPr>
          <p:nvPr/>
        </p:nvCxnSpPr>
        <p:spPr>
          <a:xfrm>
            <a:off x="3408285" y="4136712"/>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BD3F1922-E4E9-412E-8001-CCB67B0345AE}"/>
              </a:ext>
            </a:extLst>
          </p:cNvPr>
          <p:cNvCxnSpPr>
            <a:cxnSpLocks/>
          </p:cNvCxnSpPr>
          <p:nvPr/>
        </p:nvCxnSpPr>
        <p:spPr>
          <a:xfrm>
            <a:off x="4228708" y="4136712"/>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33D5E2F-0DFF-46C0-9ABD-9192B5044676}"/>
              </a:ext>
            </a:extLst>
          </p:cNvPr>
          <p:cNvSpPr/>
          <p:nvPr/>
        </p:nvSpPr>
        <p:spPr>
          <a:xfrm>
            <a:off x="4243564" y="4380932"/>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 name="Connecteur droit avec flèche 45">
            <a:extLst>
              <a:ext uri="{FF2B5EF4-FFF2-40B4-BE49-F238E27FC236}">
                <a16:creationId xmlns:a16="http://schemas.microsoft.com/office/drawing/2014/main" id="{D04AABA7-3A68-40BC-B072-1A3D0584A720}"/>
              </a:ext>
            </a:extLst>
          </p:cNvPr>
          <p:cNvCxnSpPr>
            <a:cxnSpLocks/>
            <a:endCxn id="45" idx="1"/>
          </p:cNvCxnSpPr>
          <p:nvPr/>
        </p:nvCxnSpPr>
        <p:spPr>
          <a:xfrm>
            <a:off x="3855704" y="4481850"/>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30CB137C-44C9-4458-83E5-2598D0BC7A4C}"/>
              </a:ext>
            </a:extLst>
          </p:cNvPr>
          <p:cNvCxnSpPr>
            <a:cxnSpLocks/>
          </p:cNvCxnSpPr>
          <p:nvPr/>
        </p:nvCxnSpPr>
        <p:spPr>
          <a:xfrm>
            <a:off x="4676127" y="4481850"/>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4B0ABD8-A296-4F83-8522-E4D640A1093F}"/>
              </a:ext>
            </a:extLst>
          </p:cNvPr>
          <p:cNvSpPr/>
          <p:nvPr/>
        </p:nvSpPr>
        <p:spPr>
          <a:xfrm>
            <a:off x="3870116" y="4802269"/>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avec flèche 48">
            <a:extLst>
              <a:ext uri="{FF2B5EF4-FFF2-40B4-BE49-F238E27FC236}">
                <a16:creationId xmlns:a16="http://schemas.microsoft.com/office/drawing/2014/main" id="{1135C225-0C10-4A75-94FD-1B5051A141D5}"/>
              </a:ext>
            </a:extLst>
          </p:cNvPr>
          <p:cNvCxnSpPr>
            <a:cxnSpLocks/>
            <a:endCxn id="48" idx="1"/>
          </p:cNvCxnSpPr>
          <p:nvPr/>
        </p:nvCxnSpPr>
        <p:spPr>
          <a:xfrm>
            <a:off x="3482256" y="4903187"/>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1AF47EF2-FACB-497F-B241-9EEB471FABBD}"/>
              </a:ext>
            </a:extLst>
          </p:cNvPr>
          <p:cNvCxnSpPr>
            <a:cxnSpLocks/>
          </p:cNvCxnSpPr>
          <p:nvPr/>
        </p:nvCxnSpPr>
        <p:spPr>
          <a:xfrm>
            <a:off x="4302679" y="4903187"/>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FE2574E-E1DD-4A71-9240-3ED9F7A0BB9C}"/>
              </a:ext>
            </a:extLst>
          </p:cNvPr>
          <p:cNvSpPr/>
          <p:nvPr/>
        </p:nvSpPr>
        <p:spPr>
          <a:xfrm>
            <a:off x="6954318" y="4805909"/>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42DC7A5F-AB87-445D-992D-F7E24E7B42A0}"/>
              </a:ext>
            </a:extLst>
          </p:cNvPr>
          <p:cNvCxnSpPr>
            <a:cxnSpLocks/>
            <a:endCxn id="51" idx="1"/>
          </p:cNvCxnSpPr>
          <p:nvPr/>
        </p:nvCxnSpPr>
        <p:spPr>
          <a:xfrm>
            <a:off x="6566458" y="4906827"/>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A1FA3964-291E-404C-BEEA-7E11FCF92DD0}"/>
              </a:ext>
            </a:extLst>
          </p:cNvPr>
          <p:cNvCxnSpPr>
            <a:cxnSpLocks/>
          </p:cNvCxnSpPr>
          <p:nvPr/>
        </p:nvCxnSpPr>
        <p:spPr>
          <a:xfrm>
            <a:off x="7386881" y="4906827"/>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F93F702-E9FA-4AA6-A9AF-8D7C64453604}"/>
              </a:ext>
            </a:extLst>
          </p:cNvPr>
          <p:cNvSpPr/>
          <p:nvPr/>
        </p:nvSpPr>
        <p:spPr>
          <a:xfrm>
            <a:off x="7246904" y="4481850"/>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5" name="Connecteur droit avec flèche 54">
            <a:extLst>
              <a:ext uri="{FF2B5EF4-FFF2-40B4-BE49-F238E27FC236}">
                <a16:creationId xmlns:a16="http://schemas.microsoft.com/office/drawing/2014/main" id="{2FBB12A0-0948-4314-B186-87C213F0E4A6}"/>
              </a:ext>
            </a:extLst>
          </p:cNvPr>
          <p:cNvCxnSpPr>
            <a:cxnSpLocks/>
            <a:endCxn id="54" idx="1"/>
          </p:cNvCxnSpPr>
          <p:nvPr/>
        </p:nvCxnSpPr>
        <p:spPr>
          <a:xfrm>
            <a:off x="6859044" y="4582768"/>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F868AC9F-0E88-4877-A54D-B5A01C460BA4}"/>
              </a:ext>
            </a:extLst>
          </p:cNvPr>
          <p:cNvCxnSpPr>
            <a:cxnSpLocks/>
          </p:cNvCxnSpPr>
          <p:nvPr/>
        </p:nvCxnSpPr>
        <p:spPr>
          <a:xfrm>
            <a:off x="7679467" y="4582768"/>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17D34A0-8AC9-4B2A-90A5-82FF545E472B}"/>
              </a:ext>
            </a:extLst>
          </p:cNvPr>
          <p:cNvSpPr/>
          <p:nvPr/>
        </p:nvSpPr>
        <p:spPr>
          <a:xfrm>
            <a:off x="6828983" y="4097924"/>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8" name="Connecteur droit avec flèche 57">
            <a:extLst>
              <a:ext uri="{FF2B5EF4-FFF2-40B4-BE49-F238E27FC236}">
                <a16:creationId xmlns:a16="http://schemas.microsoft.com/office/drawing/2014/main" id="{1A799ECC-BEAE-4845-B46C-8F7D13F09D7F}"/>
              </a:ext>
            </a:extLst>
          </p:cNvPr>
          <p:cNvCxnSpPr>
            <a:cxnSpLocks/>
            <a:endCxn id="57" idx="1"/>
          </p:cNvCxnSpPr>
          <p:nvPr/>
        </p:nvCxnSpPr>
        <p:spPr>
          <a:xfrm>
            <a:off x="6441123" y="4198842"/>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E0056CB-56BB-486F-A38D-E81845558B07}"/>
              </a:ext>
            </a:extLst>
          </p:cNvPr>
          <p:cNvCxnSpPr>
            <a:cxnSpLocks/>
          </p:cNvCxnSpPr>
          <p:nvPr/>
        </p:nvCxnSpPr>
        <p:spPr>
          <a:xfrm>
            <a:off x="7261546" y="4198842"/>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BD3E987-59AA-4EB5-84C4-2EF36D63D624}"/>
              </a:ext>
            </a:extLst>
          </p:cNvPr>
          <p:cNvSpPr/>
          <p:nvPr/>
        </p:nvSpPr>
        <p:spPr>
          <a:xfrm>
            <a:off x="7556028" y="2684642"/>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Connecteur droit avec flèche 60">
            <a:extLst>
              <a:ext uri="{FF2B5EF4-FFF2-40B4-BE49-F238E27FC236}">
                <a16:creationId xmlns:a16="http://schemas.microsoft.com/office/drawing/2014/main" id="{A9BF93F2-5115-4BA5-9926-677AB65984D0}"/>
              </a:ext>
            </a:extLst>
          </p:cNvPr>
          <p:cNvCxnSpPr>
            <a:cxnSpLocks/>
            <a:endCxn id="60" idx="1"/>
          </p:cNvCxnSpPr>
          <p:nvPr/>
        </p:nvCxnSpPr>
        <p:spPr>
          <a:xfrm>
            <a:off x="7168168" y="2785560"/>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BE81F61F-311C-45FC-9BAE-07F1E02F704F}"/>
              </a:ext>
            </a:extLst>
          </p:cNvPr>
          <p:cNvCxnSpPr>
            <a:cxnSpLocks/>
          </p:cNvCxnSpPr>
          <p:nvPr/>
        </p:nvCxnSpPr>
        <p:spPr>
          <a:xfrm>
            <a:off x="7988591" y="2785560"/>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ECE4087-A4E9-4F6E-9EB3-37A49EA2459E}"/>
              </a:ext>
            </a:extLst>
          </p:cNvPr>
          <p:cNvSpPr/>
          <p:nvPr/>
        </p:nvSpPr>
        <p:spPr>
          <a:xfrm>
            <a:off x="7202026" y="2370089"/>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4" name="Connecteur droit avec flèche 63">
            <a:extLst>
              <a:ext uri="{FF2B5EF4-FFF2-40B4-BE49-F238E27FC236}">
                <a16:creationId xmlns:a16="http://schemas.microsoft.com/office/drawing/2014/main" id="{4AD2648C-ECAC-41CA-9D43-453D065AF017}"/>
              </a:ext>
            </a:extLst>
          </p:cNvPr>
          <p:cNvCxnSpPr>
            <a:cxnSpLocks/>
            <a:endCxn id="63" idx="1"/>
          </p:cNvCxnSpPr>
          <p:nvPr/>
        </p:nvCxnSpPr>
        <p:spPr>
          <a:xfrm>
            <a:off x="6814166" y="2471007"/>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6F97782A-D35A-4CB5-8104-3BED652C8B6B}"/>
              </a:ext>
            </a:extLst>
          </p:cNvPr>
          <p:cNvCxnSpPr>
            <a:cxnSpLocks/>
          </p:cNvCxnSpPr>
          <p:nvPr/>
        </p:nvCxnSpPr>
        <p:spPr>
          <a:xfrm>
            <a:off x="7634589" y="2471007"/>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414D0020-0A8E-4F3C-A71F-DC8531B95200}"/>
              </a:ext>
            </a:extLst>
          </p:cNvPr>
          <p:cNvSpPr/>
          <p:nvPr/>
        </p:nvSpPr>
        <p:spPr>
          <a:xfrm>
            <a:off x="7556028" y="2085994"/>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7" name="Connecteur droit avec flèche 66">
            <a:extLst>
              <a:ext uri="{FF2B5EF4-FFF2-40B4-BE49-F238E27FC236}">
                <a16:creationId xmlns:a16="http://schemas.microsoft.com/office/drawing/2014/main" id="{6E7BAD79-E77D-408E-817F-2B46555ADA57}"/>
              </a:ext>
            </a:extLst>
          </p:cNvPr>
          <p:cNvCxnSpPr>
            <a:cxnSpLocks/>
            <a:endCxn id="66" idx="1"/>
          </p:cNvCxnSpPr>
          <p:nvPr/>
        </p:nvCxnSpPr>
        <p:spPr>
          <a:xfrm>
            <a:off x="7168168" y="2186912"/>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015DDCC4-F669-445D-9EFA-B7D6BEC8DDC6}"/>
              </a:ext>
            </a:extLst>
          </p:cNvPr>
          <p:cNvCxnSpPr>
            <a:cxnSpLocks/>
          </p:cNvCxnSpPr>
          <p:nvPr/>
        </p:nvCxnSpPr>
        <p:spPr>
          <a:xfrm>
            <a:off x="7988591" y="2186912"/>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5134938-674B-4359-AC76-4C19D7AE62F8}"/>
              </a:ext>
            </a:extLst>
          </p:cNvPr>
          <p:cNvSpPr/>
          <p:nvPr/>
        </p:nvSpPr>
        <p:spPr>
          <a:xfrm>
            <a:off x="7163278" y="1785963"/>
            <a:ext cx="447312" cy="2018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0" name="Connecteur droit avec flèche 69">
            <a:extLst>
              <a:ext uri="{FF2B5EF4-FFF2-40B4-BE49-F238E27FC236}">
                <a16:creationId xmlns:a16="http://schemas.microsoft.com/office/drawing/2014/main" id="{1FFB481F-D5A2-45AA-87EE-2A9D89D508EA}"/>
              </a:ext>
            </a:extLst>
          </p:cNvPr>
          <p:cNvCxnSpPr>
            <a:cxnSpLocks/>
            <a:endCxn id="69" idx="1"/>
          </p:cNvCxnSpPr>
          <p:nvPr/>
        </p:nvCxnSpPr>
        <p:spPr>
          <a:xfrm>
            <a:off x="6775418" y="1886881"/>
            <a:ext cx="387860"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904B7D21-0D04-47D0-81AF-218AFDC34586}"/>
              </a:ext>
            </a:extLst>
          </p:cNvPr>
          <p:cNvCxnSpPr>
            <a:cxnSpLocks/>
          </p:cNvCxnSpPr>
          <p:nvPr/>
        </p:nvCxnSpPr>
        <p:spPr>
          <a:xfrm>
            <a:off x="7595841" y="1886881"/>
            <a:ext cx="417921"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167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EBDE0-B9CF-40E4-A7CD-BB6ED4965369}"/>
              </a:ext>
            </a:extLst>
          </p:cNvPr>
          <p:cNvSpPr>
            <a:spLocks noGrp="1"/>
          </p:cNvSpPr>
          <p:nvPr>
            <p:ph type="title"/>
          </p:nvPr>
        </p:nvSpPr>
        <p:spPr/>
        <p:txBody>
          <a:bodyPr/>
          <a:lstStyle/>
          <a:p>
            <a:r>
              <a:rPr lang="fr-FR" dirty="0"/>
              <a:t>Notions que l’on retrouve à tous les niveaux</a:t>
            </a:r>
          </a:p>
        </p:txBody>
      </p:sp>
      <p:sp>
        <p:nvSpPr>
          <p:cNvPr id="4" name="Espace réservé du numéro de diapositive 3">
            <a:extLst>
              <a:ext uri="{FF2B5EF4-FFF2-40B4-BE49-F238E27FC236}">
                <a16:creationId xmlns:a16="http://schemas.microsoft.com/office/drawing/2014/main" id="{72452786-2C0F-47CB-89EA-E94474688166}"/>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42</a:t>
            </a:fld>
            <a:endParaRPr lang="fr-FR"/>
          </a:p>
        </p:txBody>
      </p:sp>
      <p:sp>
        <p:nvSpPr>
          <p:cNvPr id="9" name="ZoneTexte 8">
            <a:extLst>
              <a:ext uri="{FF2B5EF4-FFF2-40B4-BE49-F238E27FC236}">
                <a16:creationId xmlns:a16="http://schemas.microsoft.com/office/drawing/2014/main" id="{6314F9A1-4A0D-4FFA-99FA-3D91779D00C6}"/>
              </a:ext>
            </a:extLst>
          </p:cNvPr>
          <p:cNvSpPr txBox="1"/>
          <p:nvPr/>
        </p:nvSpPr>
        <p:spPr>
          <a:xfrm>
            <a:off x="7167303" y="2705725"/>
            <a:ext cx="4448910" cy="1446550"/>
          </a:xfrm>
          <a:prstGeom prst="rect">
            <a:avLst/>
          </a:prstGeom>
          <a:noFill/>
        </p:spPr>
        <p:txBody>
          <a:bodyPr wrap="none" rtlCol="0">
            <a:spAutoFit/>
          </a:bodyPr>
          <a:lstStyle/>
          <a:p>
            <a:r>
              <a:rPr lang="fr-FR" sz="8800" dirty="0">
                <a:solidFill>
                  <a:schemeClr val="accent5">
                    <a:lumMod val="75000"/>
                  </a:schemeClr>
                </a:solidFill>
              </a:rPr>
              <a:t>Couplage</a:t>
            </a:r>
          </a:p>
        </p:txBody>
      </p:sp>
      <p:sp>
        <p:nvSpPr>
          <p:cNvPr id="10" name="ZoneTexte 9">
            <a:extLst>
              <a:ext uri="{FF2B5EF4-FFF2-40B4-BE49-F238E27FC236}">
                <a16:creationId xmlns:a16="http://schemas.microsoft.com/office/drawing/2014/main" id="{A906E67D-3EA6-4BEC-AB26-4E1193E24659}"/>
              </a:ext>
            </a:extLst>
          </p:cNvPr>
          <p:cNvSpPr txBox="1"/>
          <p:nvPr/>
        </p:nvSpPr>
        <p:spPr>
          <a:xfrm>
            <a:off x="700074" y="2705725"/>
            <a:ext cx="5105437" cy="1446550"/>
          </a:xfrm>
          <a:prstGeom prst="rect">
            <a:avLst/>
          </a:prstGeom>
          <a:noFill/>
        </p:spPr>
        <p:txBody>
          <a:bodyPr wrap="none" rtlCol="0">
            <a:spAutoFit/>
          </a:bodyPr>
          <a:lstStyle/>
          <a:p>
            <a:r>
              <a:rPr lang="fr-FR" sz="8800" dirty="0">
                <a:solidFill>
                  <a:srgbClr val="00B050"/>
                </a:solidFill>
              </a:rPr>
              <a:t>Cohérence</a:t>
            </a:r>
            <a:endParaRPr lang="fr-FR" sz="6000" dirty="0">
              <a:solidFill>
                <a:srgbClr val="00B050"/>
              </a:solidFill>
            </a:endParaRPr>
          </a:p>
        </p:txBody>
      </p:sp>
    </p:spTree>
    <p:extLst>
      <p:ext uri="{BB962C8B-B14F-4D97-AF65-F5344CB8AC3E}">
        <p14:creationId xmlns:p14="http://schemas.microsoft.com/office/powerpoint/2010/main" val="3916552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EBDE0-B9CF-40E4-A7CD-BB6ED4965369}"/>
              </a:ext>
            </a:extLst>
          </p:cNvPr>
          <p:cNvSpPr>
            <a:spLocks noGrp="1"/>
          </p:cNvSpPr>
          <p:nvPr>
            <p:ph type="title"/>
          </p:nvPr>
        </p:nvSpPr>
        <p:spPr/>
        <p:txBody>
          <a:bodyPr/>
          <a:lstStyle/>
          <a:p>
            <a:r>
              <a:rPr lang="fr-FR" dirty="0"/>
              <a:t>Notions que l’on retrouve à tous les niveaux</a:t>
            </a:r>
          </a:p>
        </p:txBody>
      </p:sp>
      <p:sp>
        <p:nvSpPr>
          <p:cNvPr id="4" name="Espace réservé du numéro de diapositive 3">
            <a:extLst>
              <a:ext uri="{FF2B5EF4-FFF2-40B4-BE49-F238E27FC236}">
                <a16:creationId xmlns:a16="http://schemas.microsoft.com/office/drawing/2014/main" id="{72452786-2C0F-47CB-89EA-E94474688166}"/>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43</a:t>
            </a:fld>
            <a:endParaRPr lang="fr-FR"/>
          </a:p>
        </p:txBody>
      </p:sp>
      <p:sp>
        <p:nvSpPr>
          <p:cNvPr id="9" name="ZoneTexte 8">
            <a:extLst>
              <a:ext uri="{FF2B5EF4-FFF2-40B4-BE49-F238E27FC236}">
                <a16:creationId xmlns:a16="http://schemas.microsoft.com/office/drawing/2014/main" id="{6314F9A1-4A0D-4FFA-99FA-3D91779D00C6}"/>
              </a:ext>
            </a:extLst>
          </p:cNvPr>
          <p:cNvSpPr txBox="1"/>
          <p:nvPr/>
        </p:nvSpPr>
        <p:spPr>
          <a:xfrm>
            <a:off x="6635799" y="2705725"/>
            <a:ext cx="4866140" cy="1446550"/>
          </a:xfrm>
          <a:prstGeom prst="rect">
            <a:avLst/>
          </a:prstGeom>
          <a:noFill/>
        </p:spPr>
        <p:txBody>
          <a:bodyPr wrap="none" rtlCol="0">
            <a:spAutoFit/>
          </a:bodyPr>
          <a:lstStyle/>
          <a:p>
            <a:r>
              <a:rPr lang="fr-FR" sz="8800" dirty="0">
                <a:solidFill>
                  <a:schemeClr val="accent5">
                    <a:lumMod val="75000"/>
                  </a:schemeClr>
                </a:solidFill>
              </a:rPr>
              <a:t>Technique</a:t>
            </a:r>
          </a:p>
        </p:txBody>
      </p:sp>
      <p:sp>
        <p:nvSpPr>
          <p:cNvPr id="10" name="ZoneTexte 9">
            <a:extLst>
              <a:ext uri="{FF2B5EF4-FFF2-40B4-BE49-F238E27FC236}">
                <a16:creationId xmlns:a16="http://schemas.microsoft.com/office/drawing/2014/main" id="{A906E67D-3EA6-4BEC-AB26-4E1193E24659}"/>
              </a:ext>
            </a:extLst>
          </p:cNvPr>
          <p:cNvSpPr txBox="1"/>
          <p:nvPr/>
        </p:nvSpPr>
        <p:spPr>
          <a:xfrm>
            <a:off x="503828" y="2705725"/>
            <a:ext cx="5592172" cy="1446550"/>
          </a:xfrm>
          <a:prstGeom prst="rect">
            <a:avLst/>
          </a:prstGeom>
          <a:noFill/>
        </p:spPr>
        <p:txBody>
          <a:bodyPr wrap="none" rtlCol="0">
            <a:spAutoFit/>
          </a:bodyPr>
          <a:lstStyle/>
          <a:p>
            <a:r>
              <a:rPr lang="fr-FR" sz="8800" dirty="0">
                <a:solidFill>
                  <a:srgbClr val="00B050"/>
                </a:solidFill>
              </a:rPr>
              <a:t>Fonctionnel</a:t>
            </a:r>
            <a:endParaRPr lang="fr-FR" sz="6000" dirty="0">
              <a:solidFill>
                <a:srgbClr val="00B050"/>
              </a:solidFill>
            </a:endParaRPr>
          </a:p>
        </p:txBody>
      </p:sp>
    </p:spTree>
    <p:extLst>
      <p:ext uri="{BB962C8B-B14F-4D97-AF65-F5344CB8AC3E}">
        <p14:creationId xmlns:p14="http://schemas.microsoft.com/office/powerpoint/2010/main" val="3498399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EBDE0-B9CF-40E4-A7CD-BB6ED4965369}"/>
              </a:ext>
            </a:extLst>
          </p:cNvPr>
          <p:cNvSpPr>
            <a:spLocks noGrp="1"/>
          </p:cNvSpPr>
          <p:nvPr>
            <p:ph type="title"/>
          </p:nvPr>
        </p:nvSpPr>
        <p:spPr/>
        <p:txBody>
          <a:bodyPr/>
          <a:lstStyle/>
          <a:p>
            <a:r>
              <a:rPr lang="fr-FR" dirty="0"/>
              <a:t>Notions que l’on retrouve à tous les niveaux</a:t>
            </a:r>
          </a:p>
        </p:txBody>
      </p:sp>
      <p:sp>
        <p:nvSpPr>
          <p:cNvPr id="4" name="Espace réservé du numéro de diapositive 3">
            <a:extLst>
              <a:ext uri="{FF2B5EF4-FFF2-40B4-BE49-F238E27FC236}">
                <a16:creationId xmlns:a16="http://schemas.microsoft.com/office/drawing/2014/main" id="{72452786-2C0F-47CB-89EA-E94474688166}"/>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44</a:t>
            </a:fld>
            <a:endParaRPr lang="fr-FR"/>
          </a:p>
        </p:txBody>
      </p:sp>
      <p:sp>
        <p:nvSpPr>
          <p:cNvPr id="9" name="ZoneTexte 8">
            <a:extLst>
              <a:ext uri="{FF2B5EF4-FFF2-40B4-BE49-F238E27FC236}">
                <a16:creationId xmlns:a16="http://schemas.microsoft.com/office/drawing/2014/main" id="{6314F9A1-4A0D-4FFA-99FA-3D91779D00C6}"/>
              </a:ext>
            </a:extLst>
          </p:cNvPr>
          <p:cNvSpPr txBox="1"/>
          <p:nvPr/>
        </p:nvSpPr>
        <p:spPr>
          <a:xfrm>
            <a:off x="6254059" y="2705725"/>
            <a:ext cx="5556201" cy="1446550"/>
          </a:xfrm>
          <a:prstGeom prst="rect">
            <a:avLst/>
          </a:prstGeom>
          <a:noFill/>
        </p:spPr>
        <p:txBody>
          <a:bodyPr wrap="none" rtlCol="0">
            <a:spAutoFit/>
          </a:bodyPr>
          <a:lstStyle/>
          <a:p>
            <a:r>
              <a:rPr lang="fr-FR" sz="8800" dirty="0">
                <a:solidFill>
                  <a:schemeClr val="accent5">
                    <a:lumMod val="75000"/>
                  </a:schemeClr>
                </a:solidFill>
              </a:rPr>
              <a:t>Asynchrone</a:t>
            </a:r>
          </a:p>
        </p:txBody>
      </p:sp>
      <p:sp>
        <p:nvSpPr>
          <p:cNvPr id="10" name="ZoneTexte 9">
            <a:extLst>
              <a:ext uri="{FF2B5EF4-FFF2-40B4-BE49-F238E27FC236}">
                <a16:creationId xmlns:a16="http://schemas.microsoft.com/office/drawing/2014/main" id="{A906E67D-3EA6-4BEC-AB26-4E1193E24659}"/>
              </a:ext>
            </a:extLst>
          </p:cNvPr>
          <p:cNvSpPr txBox="1"/>
          <p:nvPr/>
        </p:nvSpPr>
        <p:spPr>
          <a:xfrm>
            <a:off x="566233" y="2705725"/>
            <a:ext cx="4987327" cy="1446550"/>
          </a:xfrm>
          <a:prstGeom prst="rect">
            <a:avLst/>
          </a:prstGeom>
          <a:noFill/>
        </p:spPr>
        <p:txBody>
          <a:bodyPr wrap="none" rtlCol="0">
            <a:spAutoFit/>
          </a:bodyPr>
          <a:lstStyle/>
          <a:p>
            <a:r>
              <a:rPr lang="fr-FR" sz="8800" dirty="0">
                <a:solidFill>
                  <a:srgbClr val="00B050"/>
                </a:solidFill>
              </a:rPr>
              <a:t>Synchrone</a:t>
            </a:r>
            <a:endParaRPr lang="fr-FR" sz="6000" dirty="0">
              <a:solidFill>
                <a:srgbClr val="00B050"/>
              </a:solidFill>
            </a:endParaRPr>
          </a:p>
        </p:txBody>
      </p:sp>
    </p:spTree>
    <p:extLst>
      <p:ext uri="{BB962C8B-B14F-4D97-AF65-F5344CB8AC3E}">
        <p14:creationId xmlns:p14="http://schemas.microsoft.com/office/powerpoint/2010/main" val="1588466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BED1B1-4A38-4B19-ADFF-0299944DF79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33B639B-885F-4C11-B0F4-5B50AB96354A}"/>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19DC413A-EA6F-45E0-8AA3-D361E5CE9C3D}"/>
              </a:ext>
            </a:extLst>
          </p:cNvPr>
          <p:cNvPicPr>
            <a:picLocks noChangeAspect="1"/>
          </p:cNvPicPr>
          <p:nvPr/>
        </p:nvPicPr>
        <p:blipFill>
          <a:blip r:embed="rId2"/>
          <a:stretch>
            <a:fillRect/>
          </a:stretch>
        </p:blipFill>
        <p:spPr>
          <a:xfrm>
            <a:off x="7775" y="0"/>
            <a:ext cx="12176449" cy="6858000"/>
          </a:xfrm>
          <a:prstGeom prst="rect">
            <a:avLst/>
          </a:prstGeom>
        </p:spPr>
      </p:pic>
      <p:sp>
        <p:nvSpPr>
          <p:cNvPr id="5" name="Rectangle 4">
            <a:extLst>
              <a:ext uri="{FF2B5EF4-FFF2-40B4-BE49-F238E27FC236}">
                <a16:creationId xmlns:a16="http://schemas.microsoft.com/office/drawing/2014/main" id="{749FCDB2-2DA7-42AE-97F3-9F1A083C6612}"/>
              </a:ext>
            </a:extLst>
          </p:cNvPr>
          <p:cNvSpPr/>
          <p:nvPr/>
        </p:nvSpPr>
        <p:spPr>
          <a:xfrm>
            <a:off x="1079653" y="1825625"/>
            <a:ext cx="738130" cy="6752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CB245D5-A7B1-4B8B-867E-8EEB51580CA8}"/>
              </a:ext>
            </a:extLst>
          </p:cNvPr>
          <p:cNvSpPr/>
          <p:nvPr/>
        </p:nvSpPr>
        <p:spPr>
          <a:xfrm>
            <a:off x="1817783" y="3757062"/>
            <a:ext cx="738130" cy="6752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D8216F1-C4A7-4DCA-A07A-0A7C7982DEF6}"/>
              </a:ext>
            </a:extLst>
          </p:cNvPr>
          <p:cNvSpPr/>
          <p:nvPr/>
        </p:nvSpPr>
        <p:spPr>
          <a:xfrm>
            <a:off x="3814534" y="1918931"/>
            <a:ext cx="4909588" cy="6752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56864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BED1B1-4A38-4B19-ADFF-0299944DF79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33B639B-885F-4C11-B0F4-5B50AB96354A}"/>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19DC413A-EA6F-45E0-8AA3-D361E5CE9C3D}"/>
              </a:ext>
            </a:extLst>
          </p:cNvPr>
          <p:cNvPicPr>
            <a:picLocks noChangeAspect="1"/>
          </p:cNvPicPr>
          <p:nvPr/>
        </p:nvPicPr>
        <p:blipFill>
          <a:blip r:embed="rId2"/>
          <a:stretch>
            <a:fillRect/>
          </a:stretch>
        </p:blipFill>
        <p:spPr>
          <a:xfrm>
            <a:off x="7775" y="0"/>
            <a:ext cx="12176449" cy="6858000"/>
          </a:xfrm>
          <a:prstGeom prst="rect">
            <a:avLst/>
          </a:prstGeom>
        </p:spPr>
      </p:pic>
      <p:sp>
        <p:nvSpPr>
          <p:cNvPr id="5" name="Rectangle 4">
            <a:extLst>
              <a:ext uri="{FF2B5EF4-FFF2-40B4-BE49-F238E27FC236}">
                <a16:creationId xmlns:a16="http://schemas.microsoft.com/office/drawing/2014/main" id="{749FCDB2-2DA7-42AE-97F3-9F1A083C6612}"/>
              </a:ext>
            </a:extLst>
          </p:cNvPr>
          <p:cNvSpPr/>
          <p:nvPr/>
        </p:nvSpPr>
        <p:spPr>
          <a:xfrm>
            <a:off x="1079653" y="1825625"/>
            <a:ext cx="738130" cy="6752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CB245D5-A7B1-4B8B-867E-8EEB51580CA8}"/>
              </a:ext>
            </a:extLst>
          </p:cNvPr>
          <p:cNvSpPr/>
          <p:nvPr/>
        </p:nvSpPr>
        <p:spPr>
          <a:xfrm>
            <a:off x="1817783" y="3757062"/>
            <a:ext cx="738130" cy="6752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D8216F1-C4A7-4DCA-A07A-0A7C7982DEF6}"/>
              </a:ext>
            </a:extLst>
          </p:cNvPr>
          <p:cNvSpPr/>
          <p:nvPr/>
        </p:nvSpPr>
        <p:spPr>
          <a:xfrm>
            <a:off x="3814534" y="1918931"/>
            <a:ext cx="4909588" cy="6752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4D7D8A8-EFA8-4887-8EA0-8A62B7E50269}"/>
              </a:ext>
            </a:extLst>
          </p:cNvPr>
          <p:cNvSpPr/>
          <p:nvPr/>
        </p:nvSpPr>
        <p:spPr>
          <a:xfrm>
            <a:off x="3331610" y="108668"/>
            <a:ext cx="1865541" cy="721755"/>
          </a:xfrm>
          <a:prstGeom prst="rect">
            <a:avLst/>
          </a:prstGeom>
          <a:solidFill>
            <a:schemeClr val="tx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Mediator</a:t>
            </a:r>
          </a:p>
        </p:txBody>
      </p:sp>
      <p:cxnSp>
        <p:nvCxnSpPr>
          <p:cNvPr id="10" name="Connecteur droit avec flèche 9">
            <a:extLst>
              <a:ext uri="{FF2B5EF4-FFF2-40B4-BE49-F238E27FC236}">
                <a16:creationId xmlns:a16="http://schemas.microsoft.com/office/drawing/2014/main" id="{37594A7E-DA91-4037-8B0D-C33CD327BB56}"/>
              </a:ext>
            </a:extLst>
          </p:cNvPr>
          <p:cNvCxnSpPr>
            <a:cxnSpLocks/>
            <a:stCxn id="7" idx="0"/>
            <a:endCxn id="8" idx="2"/>
          </p:cNvCxnSpPr>
          <p:nvPr/>
        </p:nvCxnSpPr>
        <p:spPr>
          <a:xfrm flipH="1" flipV="1">
            <a:off x="4264381" y="830423"/>
            <a:ext cx="2004947" cy="1088508"/>
          </a:xfrm>
          <a:prstGeom prst="straightConnector1">
            <a:avLst/>
          </a:prstGeom>
          <a:ln w="762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42FCF99D-68AD-4BC3-8A01-C181321BC6A8}"/>
              </a:ext>
            </a:extLst>
          </p:cNvPr>
          <p:cNvCxnSpPr>
            <a:cxnSpLocks/>
            <a:stCxn id="6" idx="0"/>
            <a:endCxn id="8" idx="2"/>
          </p:cNvCxnSpPr>
          <p:nvPr/>
        </p:nvCxnSpPr>
        <p:spPr>
          <a:xfrm flipV="1">
            <a:off x="2186848" y="830423"/>
            <a:ext cx="2077533" cy="2926639"/>
          </a:xfrm>
          <a:prstGeom prst="straightConnector1">
            <a:avLst/>
          </a:prstGeom>
          <a:ln w="762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AD60B2C-85A5-456A-B90D-29EC489B9B8C}"/>
              </a:ext>
            </a:extLst>
          </p:cNvPr>
          <p:cNvCxnSpPr>
            <a:cxnSpLocks/>
            <a:stCxn id="5" idx="0"/>
            <a:endCxn id="8" idx="2"/>
          </p:cNvCxnSpPr>
          <p:nvPr/>
        </p:nvCxnSpPr>
        <p:spPr>
          <a:xfrm flipV="1">
            <a:off x="1448718" y="830423"/>
            <a:ext cx="2815663" cy="995202"/>
          </a:xfrm>
          <a:prstGeom prst="straightConnector1">
            <a:avLst/>
          </a:prstGeom>
          <a:ln w="762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04E69B56-0760-4DF7-93C5-13159C03713B}"/>
              </a:ext>
            </a:extLst>
          </p:cNvPr>
          <p:cNvSpPr txBox="1"/>
          <p:nvPr/>
        </p:nvSpPr>
        <p:spPr>
          <a:xfrm>
            <a:off x="6008811" y="1021250"/>
            <a:ext cx="3140603" cy="369332"/>
          </a:xfrm>
          <a:prstGeom prst="rect">
            <a:avLst/>
          </a:prstGeom>
          <a:solidFill>
            <a:srgbClr val="7030A0"/>
          </a:solidFill>
        </p:spPr>
        <p:txBody>
          <a:bodyPr wrap="none" rtlCol="0">
            <a:spAutoFit/>
          </a:bodyPr>
          <a:lstStyle/>
          <a:p>
            <a:r>
              <a:rPr lang="fr-FR" dirty="0" err="1">
                <a:solidFill>
                  <a:schemeClr val="bg1"/>
                </a:solidFill>
              </a:rPr>
              <a:t>Subscribe</a:t>
            </a:r>
            <a:r>
              <a:rPr lang="fr-FR" dirty="0">
                <a:solidFill>
                  <a:schemeClr val="bg1"/>
                </a:solidFill>
              </a:rPr>
              <a:t>(‘’RENAME_FOLDER’’)</a:t>
            </a:r>
          </a:p>
        </p:txBody>
      </p:sp>
      <p:sp>
        <p:nvSpPr>
          <p:cNvPr id="20" name="Titre 1">
            <a:extLst>
              <a:ext uri="{FF2B5EF4-FFF2-40B4-BE49-F238E27FC236}">
                <a16:creationId xmlns:a16="http://schemas.microsoft.com/office/drawing/2014/main" id="{4F1C519C-4050-415B-9397-99B433C7AFBB}"/>
              </a:ext>
            </a:extLst>
          </p:cNvPr>
          <p:cNvSpPr txBox="1">
            <a:spLocks/>
          </p:cNvSpPr>
          <p:nvPr/>
        </p:nvSpPr>
        <p:spPr>
          <a:xfrm>
            <a:off x="842771" y="5239707"/>
            <a:ext cx="10506456" cy="11978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en-US" sz="5400" dirty="0">
                <a:solidFill>
                  <a:schemeClr val="bg1"/>
                </a:solidFill>
              </a:rPr>
              <a:t>Pattern mediator</a:t>
            </a:r>
          </a:p>
        </p:txBody>
      </p:sp>
    </p:spTree>
    <p:extLst>
      <p:ext uri="{BB962C8B-B14F-4D97-AF65-F5344CB8AC3E}">
        <p14:creationId xmlns:p14="http://schemas.microsoft.com/office/powerpoint/2010/main" val="1327291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BED1B1-4A38-4B19-ADFF-0299944DF79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33B639B-885F-4C11-B0F4-5B50AB96354A}"/>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19DC413A-EA6F-45E0-8AA3-D361E5CE9C3D}"/>
              </a:ext>
            </a:extLst>
          </p:cNvPr>
          <p:cNvPicPr>
            <a:picLocks noChangeAspect="1"/>
          </p:cNvPicPr>
          <p:nvPr/>
        </p:nvPicPr>
        <p:blipFill>
          <a:blip r:embed="rId2"/>
          <a:stretch>
            <a:fillRect/>
          </a:stretch>
        </p:blipFill>
        <p:spPr>
          <a:xfrm>
            <a:off x="7775" y="0"/>
            <a:ext cx="12176449" cy="6858000"/>
          </a:xfrm>
          <a:prstGeom prst="rect">
            <a:avLst/>
          </a:prstGeom>
        </p:spPr>
      </p:pic>
      <p:sp>
        <p:nvSpPr>
          <p:cNvPr id="5" name="Rectangle 4">
            <a:extLst>
              <a:ext uri="{FF2B5EF4-FFF2-40B4-BE49-F238E27FC236}">
                <a16:creationId xmlns:a16="http://schemas.microsoft.com/office/drawing/2014/main" id="{749FCDB2-2DA7-42AE-97F3-9F1A083C6612}"/>
              </a:ext>
            </a:extLst>
          </p:cNvPr>
          <p:cNvSpPr/>
          <p:nvPr/>
        </p:nvSpPr>
        <p:spPr>
          <a:xfrm>
            <a:off x="1079653" y="1825625"/>
            <a:ext cx="738130" cy="6752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CB245D5-A7B1-4B8B-867E-8EEB51580CA8}"/>
              </a:ext>
            </a:extLst>
          </p:cNvPr>
          <p:cNvSpPr/>
          <p:nvPr/>
        </p:nvSpPr>
        <p:spPr>
          <a:xfrm>
            <a:off x="1817783" y="3757062"/>
            <a:ext cx="738130" cy="6752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D8216F1-C4A7-4DCA-A07A-0A7C7982DEF6}"/>
              </a:ext>
            </a:extLst>
          </p:cNvPr>
          <p:cNvSpPr/>
          <p:nvPr/>
        </p:nvSpPr>
        <p:spPr>
          <a:xfrm>
            <a:off x="3814534" y="1918931"/>
            <a:ext cx="4909588" cy="6752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4D7D8A8-EFA8-4887-8EA0-8A62B7E50269}"/>
              </a:ext>
            </a:extLst>
          </p:cNvPr>
          <p:cNvSpPr/>
          <p:nvPr/>
        </p:nvSpPr>
        <p:spPr>
          <a:xfrm>
            <a:off x="3331610" y="108668"/>
            <a:ext cx="1865541" cy="721755"/>
          </a:xfrm>
          <a:prstGeom prst="rect">
            <a:avLst/>
          </a:prstGeom>
          <a:solidFill>
            <a:schemeClr val="tx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Mediator</a:t>
            </a:r>
          </a:p>
        </p:txBody>
      </p:sp>
      <p:cxnSp>
        <p:nvCxnSpPr>
          <p:cNvPr id="10" name="Connecteur droit avec flèche 9">
            <a:extLst>
              <a:ext uri="{FF2B5EF4-FFF2-40B4-BE49-F238E27FC236}">
                <a16:creationId xmlns:a16="http://schemas.microsoft.com/office/drawing/2014/main" id="{37594A7E-DA91-4037-8B0D-C33CD327BB56}"/>
              </a:ext>
            </a:extLst>
          </p:cNvPr>
          <p:cNvCxnSpPr>
            <a:cxnSpLocks/>
            <a:stCxn id="8" idx="3"/>
            <a:endCxn id="7" idx="0"/>
          </p:cNvCxnSpPr>
          <p:nvPr/>
        </p:nvCxnSpPr>
        <p:spPr>
          <a:xfrm>
            <a:off x="5197151" y="469546"/>
            <a:ext cx="1072177" cy="1449385"/>
          </a:xfrm>
          <a:prstGeom prst="straightConnector1">
            <a:avLst/>
          </a:prstGeom>
          <a:ln w="76200">
            <a:solidFill>
              <a:srgbClr val="7030A0"/>
            </a:solidFill>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33CE05E6-24F9-418F-9E3D-D862D19F0DAC}"/>
              </a:ext>
            </a:extLst>
          </p:cNvPr>
          <p:cNvSpPr txBox="1"/>
          <p:nvPr/>
        </p:nvSpPr>
        <p:spPr>
          <a:xfrm>
            <a:off x="6008811" y="1021250"/>
            <a:ext cx="5344989" cy="369332"/>
          </a:xfrm>
          <a:prstGeom prst="rect">
            <a:avLst/>
          </a:prstGeom>
          <a:solidFill>
            <a:srgbClr val="7030A0"/>
          </a:solidFill>
        </p:spPr>
        <p:txBody>
          <a:bodyPr wrap="none" rtlCol="0">
            <a:spAutoFit/>
          </a:bodyPr>
          <a:lstStyle/>
          <a:p>
            <a:r>
              <a:rPr lang="fr-FR" dirty="0" err="1">
                <a:solidFill>
                  <a:schemeClr val="bg1"/>
                </a:solidFill>
              </a:rPr>
              <a:t>Publish</a:t>
            </a:r>
            <a:r>
              <a:rPr lang="fr-FR" dirty="0">
                <a:solidFill>
                  <a:schemeClr val="bg1"/>
                </a:solidFill>
              </a:rPr>
              <a:t>(‘’RENAME_FOLDER’’, {id:’’1’’, </a:t>
            </a:r>
            <a:r>
              <a:rPr lang="fr-FR" dirty="0" err="1">
                <a:solidFill>
                  <a:schemeClr val="bg1"/>
                </a:solidFill>
              </a:rPr>
              <a:t>name</a:t>
            </a:r>
            <a:r>
              <a:rPr lang="fr-FR" dirty="0">
                <a:solidFill>
                  <a:schemeClr val="bg1"/>
                </a:solidFill>
              </a:rPr>
              <a:t>:’’</a:t>
            </a:r>
            <a:r>
              <a:rPr lang="fr-FR" dirty="0" err="1">
                <a:solidFill>
                  <a:schemeClr val="bg1"/>
                </a:solidFill>
              </a:rPr>
              <a:t>youhou</a:t>
            </a:r>
            <a:r>
              <a:rPr lang="fr-FR" dirty="0">
                <a:solidFill>
                  <a:schemeClr val="bg1"/>
                </a:solidFill>
              </a:rPr>
              <a:t>’’})</a:t>
            </a:r>
          </a:p>
        </p:txBody>
      </p:sp>
      <p:cxnSp>
        <p:nvCxnSpPr>
          <p:cNvPr id="17" name="Connecteur droit avec flèche 16">
            <a:extLst>
              <a:ext uri="{FF2B5EF4-FFF2-40B4-BE49-F238E27FC236}">
                <a16:creationId xmlns:a16="http://schemas.microsoft.com/office/drawing/2014/main" id="{CB2107E7-CE0F-4440-A685-8DF1CD151A25}"/>
              </a:ext>
            </a:extLst>
          </p:cNvPr>
          <p:cNvCxnSpPr>
            <a:cxnSpLocks/>
            <a:endCxn id="8" idx="1"/>
          </p:cNvCxnSpPr>
          <p:nvPr/>
        </p:nvCxnSpPr>
        <p:spPr>
          <a:xfrm flipV="1">
            <a:off x="2186848" y="469546"/>
            <a:ext cx="1144762" cy="3287518"/>
          </a:xfrm>
          <a:prstGeom prst="straightConnector1">
            <a:avLst/>
          </a:prstGeom>
          <a:ln w="76200">
            <a:solidFill>
              <a:srgbClr val="7030A0"/>
            </a:solidFill>
            <a:headEnd type="triangle" w="sm" len="med"/>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E3D3CA8D-3CDE-41A3-8690-805DF54CD28B}"/>
              </a:ext>
            </a:extLst>
          </p:cNvPr>
          <p:cNvCxnSpPr>
            <a:cxnSpLocks/>
            <a:stCxn id="5" idx="0"/>
            <a:endCxn id="8" idx="1"/>
          </p:cNvCxnSpPr>
          <p:nvPr/>
        </p:nvCxnSpPr>
        <p:spPr>
          <a:xfrm flipV="1">
            <a:off x="1448718" y="469546"/>
            <a:ext cx="1882892" cy="1356079"/>
          </a:xfrm>
          <a:prstGeom prst="straightConnector1">
            <a:avLst/>
          </a:prstGeom>
          <a:ln w="76200">
            <a:solidFill>
              <a:srgbClr val="7030A0"/>
            </a:solidFill>
            <a:headEnd type="triangle" w="sm" len="med"/>
            <a:tailEnd type="none"/>
          </a:ln>
        </p:spPr>
        <p:style>
          <a:lnRef idx="1">
            <a:schemeClr val="accent1"/>
          </a:lnRef>
          <a:fillRef idx="0">
            <a:schemeClr val="accent1"/>
          </a:fillRef>
          <a:effectRef idx="0">
            <a:schemeClr val="accent1"/>
          </a:effectRef>
          <a:fontRef idx="minor">
            <a:schemeClr val="tx1"/>
          </a:fontRef>
        </p:style>
      </p:cxnSp>
      <p:sp>
        <p:nvSpPr>
          <p:cNvPr id="23" name="Titre 1">
            <a:extLst>
              <a:ext uri="{FF2B5EF4-FFF2-40B4-BE49-F238E27FC236}">
                <a16:creationId xmlns:a16="http://schemas.microsoft.com/office/drawing/2014/main" id="{37E5AEC2-D8C2-4226-B33B-DC3AB4C854EF}"/>
              </a:ext>
            </a:extLst>
          </p:cNvPr>
          <p:cNvSpPr txBox="1">
            <a:spLocks/>
          </p:cNvSpPr>
          <p:nvPr/>
        </p:nvSpPr>
        <p:spPr>
          <a:xfrm>
            <a:off x="842771" y="5239707"/>
            <a:ext cx="10506456" cy="11978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en-US" sz="5400" dirty="0">
                <a:solidFill>
                  <a:schemeClr val="bg1"/>
                </a:solidFill>
              </a:rPr>
              <a:t>Pattern mediator</a:t>
            </a:r>
          </a:p>
        </p:txBody>
      </p:sp>
    </p:spTree>
    <p:extLst>
      <p:ext uri="{BB962C8B-B14F-4D97-AF65-F5344CB8AC3E}">
        <p14:creationId xmlns:p14="http://schemas.microsoft.com/office/powerpoint/2010/main" val="1005903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70ED6CF-96FB-4CEF-9857-37A3F2E87595}"/>
              </a:ext>
            </a:extLst>
          </p:cNvPr>
          <p:cNvPicPr>
            <a:picLocks noChangeAspect="1"/>
          </p:cNvPicPr>
          <p:nvPr/>
        </p:nvPicPr>
        <p:blipFill rotWithShape="1">
          <a:blip r:embed="rId2">
            <a:extLst>
              <a:ext uri="{28A0092B-C50C-407E-A947-70E740481C1C}">
                <a14:useLocalDpi xmlns:a14="http://schemas.microsoft.com/office/drawing/2010/main" val="0"/>
              </a:ext>
            </a:extLst>
          </a:blip>
          <a:srcRect r="19436" b="-3"/>
          <a:stretch/>
        </p:blipFill>
        <p:spPr>
          <a:xfrm rot="5400000">
            <a:off x="145501" y="398011"/>
            <a:ext cx="3997590" cy="3721608"/>
          </a:xfrm>
          <a:prstGeom prst="rect">
            <a:avLst/>
          </a:prstGeom>
        </p:spPr>
      </p:pic>
      <p:pic>
        <p:nvPicPr>
          <p:cNvPr id="9" name="Image 8">
            <a:extLst>
              <a:ext uri="{FF2B5EF4-FFF2-40B4-BE49-F238E27FC236}">
                <a16:creationId xmlns:a16="http://schemas.microsoft.com/office/drawing/2014/main" id="{CF6FA189-A184-47EE-BCAD-2D5D0E170F29}"/>
              </a:ext>
            </a:extLst>
          </p:cNvPr>
          <p:cNvPicPr>
            <a:picLocks noChangeAspect="1"/>
          </p:cNvPicPr>
          <p:nvPr/>
        </p:nvPicPr>
        <p:blipFill rotWithShape="1">
          <a:blip r:embed="rId3">
            <a:extLst>
              <a:ext uri="{28A0092B-C50C-407E-A947-70E740481C1C}">
                <a14:useLocalDpi xmlns:a14="http://schemas.microsoft.com/office/drawing/2010/main" val="0"/>
              </a:ext>
            </a:extLst>
          </a:blip>
          <a:srcRect r="19436" b="-3"/>
          <a:stretch/>
        </p:blipFill>
        <p:spPr>
          <a:xfrm rot="5400000">
            <a:off x="4095681" y="398011"/>
            <a:ext cx="3997590" cy="3721608"/>
          </a:xfrm>
          <a:prstGeom prst="rect">
            <a:avLst/>
          </a:prstGeom>
        </p:spPr>
      </p:pic>
      <p:pic>
        <p:nvPicPr>
          <p:cNvPr id="5" name="Espace réservé du contenu 4">
            <a:extLst>
              <a:ext uri="{FF2B5EF4-FFF2-40B4-BE49-F238E27FC236}">
                <a16:creationId xmlns:a16="http://schemas.microsoft.com/office/drawing/2014/main" id="{102B20A7-4671-4D7F-89BD-F7C05A443F2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19436" b="-3"/>
          <a:stretch/>
        </p:blipFill>
        <p:spPr>
          <a:xfrm rot="5400000">
            <a:off x="8048909" y="398011"/>
            <a:ext cx="3997590" cy="3721608"/>
          </a:xfrm>
          <a:prstGeom prst="rect">
            <a:avLst/>
          </a:prstGeom>
        </p:spPr>
      </p:pic>
      <p:sp>
        <p:nvSpPr>
          <p:cNvPr id="4" name="Titre 3">
            <a:extLst>
              <a:ext uri="{FF2B5EF4-FFF2-40B4-BE49-F238E27FC236}">
                <a16:creationId xmlns:a16="http://schemas.microsoft.com/office/drawing/2014/main" id="{0D171D9F-7D72-416B-999C-E1BD5B8F9429}"/>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49994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22F9F8-8A74-4E2C-9853-942F3A3AA635}"/>
              </a:ext>
            </a:extLst>
          </p:cNvPr>
          <p:cNvSpPr>
            <a:spLocks noGrp="1"/>
          </p:cNvSpPr>
          <p:nvPr>
            <p:ph type="title"/>
          </p:nvPr>
        </p:nvSpPr>
        <p:spPr>
          <a:xfrm>
            <a:off x="841248" y="4462272"/>
            <a:ext cx="10506456" cy="119786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Pattern factory</a:t>
            </a:r>
          </a:p>
        </p:txBody>
      </p:sp>
      <p:pic>
        <p:nvPicPr>
          <p:cNvPr id="7" name="Image 6">
            <a:extLst>
              <a:ext uri="{FF2B5EF4-FFF2-40B4-BE49-F238E27FC236}">
                <a16:creationId xmlns:a16="http://schemas.microsoft.com/office/drawing/2014/main" id="{370ED6CF-96FB-4CEF-9857-37A3F2E87595}"/>
              </a:ext>
            </a:extLst>
          </p:cNvPr>
          <p:cNvPicPr>
            <a:picLocks noChangeAspect="1"/>
          </p:cNvPicPr>
          <p:nvPr/>
        </p:nvPicPr>
        <p:blipFill rotWithShape="1">
          <a:blip r:embed="rId2">
            <a:extLst>
              <a:ext uri="{28A0092B-C50C-407E-A947-70E740481C1C}">
                <a14:useLocalDpi xmlns:a14="http://schemas.microsoft.com/office/drawing/2010/main" val="0"/>
              </a:ext>
            </a:extLst>
          </a:blip>
          <a:srcRect r="19436" b="-3"/>
          <a:stretch/>
        </p:blipFill>
        <p:spPr>
          <a:xfrm rot="5400000">
            <a:off x="145501" y="398011"/>
            <a:ext cx="3997590" cy="3721608"/>
          </a:xfrm>
          <a:prstGeom prst="rect">
            <a:avLst/>
          </a:prstGeom>
        </p:spPr>
      </p:pic>
      <p:pic>
        <p:nvPicPr>
          <p:cNvPr id="9" name="Image 8">
            <a:extLst>
              <a:ext uri="{FF2B5EF4-FFF2-40B4-BE49-F238E27FC236}">
                <a16:creationId xmlns:a16="http://schemas.microsoft.com/office/drawing/2014/main" id="{CF6FA189-A184-47EE-BCAD-2D5D0E170F29}"/>
              </a:ext>
            </a:extLst>
          </p:cNvPr>
          <p:cNvPicPr>
            <a:picLocks noChangeAspect="1"/>
          </p:cNvPicPr>
          <p:nvPr/>
        </p:nvPicPr>
        <p:blipFill rotWithShape="1">
          <a:blip r:embed="rId3">
            <a:extLst>
              <a:ext uri="{28A0092B-C50C-407E-A947-70E740481C1C}">
                <a14:useLocalDpi xmlns:a14="http://schemas.microsoft.com/office/drawing/2010/main" val="0"/>
              </a:ext>
            </a:extLst>
          </a:blip>
          <a:srcRect r="19436" b="-3"/>
          <a:stretch/>
        </p:blipFill>
        <p:spPr>
          <a:xfrm rot="5400000">
            <a:off x="4095681" y="398011"/>
            <a:ext cx="3997590" cy="3721608"/>
          </a:xfrm>
          <a:prstGeom prst="rect">
            <a:avLst/>
          </a:prstGeom>
        </p:spPr>
      </p:pic>
      <p:pic>
        <p:nvPicPr>
          <p:cNvPr id="5" name="Espace réservé du contenu 4">
            <a:extLst>
              <a:ext uri="{FF2B5EF4-FFF2-40B4-BE49-F238E27FC236}">
                <a16:creationId xmlns:a16="http://schemas.microsoft.com/office/drawing/2014/main" id="{102B20A7-4671-4D7F-89BD-F7C05A443F2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19436" b="-3"/>
          <a:stretch/>
        </p:blipFill>
        <p:spPr>
          <a:xfrm rot="5400000">
            <a:off x="8048909" y="398011"/>
            <a:ext cx="3997590" cy="3721608"/>
          </a:xfrm>
          <a:prstGeom prst="rect">
            <a:avLst/>
          </a:prstGeom>
        </p:spPr>
      </p:pic>
    </p:spTree>
    <p:extLst>
      <p:ext uri="{BB962C8B-B14F-4D97-AF65-F5344CB8AC3E}">
        <p14:creationId xmlns:p14="http://schemas.microsoft.com/office/powerpoint/2010/main" val="1768183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ACF18-7267-44E4-BEAC-B140AC8100AE}"/>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8B0B6067-43D2-48C1-9D8A-E2483C8695A6}"/>
              </a:ext>
            </a:extLst>
          </p:cNvPr>
          <p:cNvSpPr>
            <a:spLocks noGrp="1"/>
          </p:cNvSpPr>
          <p:nvPr>
            <p:ph idx="1"/>
          </p:nvPr>
        </p:nvSpPr>
        <p:spPr>
          <a:xfrm>
            <a:off x="838200" y="1468619"/>
            <a:ext cx="10515600" cy="5062810"/>
          </a:xfrm>
        </p:spPr>
        <p:txBody>
          <a:bodyPr>
            <a:normAutofit/>
          </a:bodyPr>
          <a:lstStyle/>
          <a:p>
            <a:pPr marL="514350" indent="-514350">
              <a:buFont typeface="+mj-lt"/>
              <a:buAutoNum type="arabicPeriod"/>
            </a:pPr>
            <a:r>
              <a:rPr lang="fr-FR" sz="3200" dirty="0">
                <a:solidFill>
                  <a:schemeClr val="accent3">
                    <a:lumMod val="60000"/>
                    <a:lumOff val="40000"/>
                  </a:schemeClr>
                </a:solidFill>
              </a:rPr>
              <a:t>Qu’est-ce qu’un objet fractal ?</a:t>
            </a:r>
          </a:p>
          <a:p>
            <a:pPr marL="514350" indent="-514350">
              <a:buFont typeface="+mj-lt"/>
              <a:buAutoNum type="arabicPeriod"/>
            </a:pPr>
            <a:r>
              <a:rPr lang="fr-FR" sz="3200" dirty="0">
                <a:solidFill>
                  <a:schemeClr val="accent3">
                    <a:lumMod val="60000"/>
                    <a:lumOff val="40000"/>
                  </a:schemeClr>
                </a:solidFill>
              </a:rPr>
              <a:t>Quelles corrélations entre les Fractales et l’informatique pouvons-nous faire ?</a:t>
            </a:r>
          </a:p>
          <a:p>
            <a:pPr marL="514350" indent="-514350">
              <a:buFont typeface="+mj-lt"/>
              <a:buAutoNum type="arabicPeriod"/>
            </a:pPr>
            <a:r>
              <a:rPr lang="fr-FR" sz="3200" dirty="0"/>
              <a:t>Quelles sont les échelles d’observation d’un projet informatique ?</a:t>
            </a:r>
          </a:p>
          <a:p>
            <a:pPr marL="514350" indent="-514350">
              <a:buFont typeface="+mj-lt"/>
              <a:buAutoNum type="arabicPeriod"/>
            </a:pPr>
            <a:r>
              <a:rPr lang="fr-FR" sz="3200" dirty="0">
                <a:solidFill>
                  <a:schemeClr val="accent3">
                    <a:lumMod val="60000"/>
                    <a:lumOff val="40000"/>
                  </a:schemeClr>
                </a:solidFill>
              </a:rPr>
              <a:t>A chaque niveau quelles sont les similarités et qu’est ce qui est vraiment important ?</a:t>
            </a:r>
          </a:p>
          <a:p>
            <a:pPr marL="514350" indent="-514350">
              <a:buFont typeface="+mj-lt"/>
              <a:buAutoNum type="arabicPeriod"/>
            </a:pPr>
            <a:r>
              <a:rPr lang="fr-FR" sz="3200" dirty="0">
                <a:solidFill>
                  <a:schemeClr val="accent3">
                    <a:lumMod val="60000"/>
                    <a:lumOff val="40000"/>
                  </a:schemeClr>
                </a:solidFill>
              </a:rPr>
              <a:t>Mode d’emploi pour réaliser une application</a:t>
            </a:r>
          </a:p>
        </p:txBody>
      </p:sp>
      <p:sp>
        <p:nvSpPr>
          <p:cNvPr id="4" name="Espace réservé du numéro de diapositive 3">
            <a:extLst>
              <a:ext uri="{FF2B5EF4-FFF2-40B4-BE49-F238E27FC236}">
                <a16:creationId xmlns:a16="http://schemas.microsoft.com/office/drawing/2014/main" id="{C64A4E5F-5DFC-496B-AB0C-51D2AA10FD04}"/>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5</a:t>
            </a:fld>
            <a:endParaRPr lang="fr-FR"/>
          </a:p>
        </p:txBody>
      </p:sp>
    </p:spTree>
    <p:extLst>
      <p:ext uri="{BB962C8B-B14F-4D97-AF65-F5344CB8AC3E}">
        <p14:creationId xmlns:p14="http://schemas.microsoft.com/office/powerpoint/2010/main" val="3179645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0CA114-B724-42F1-8AE1-343D5EA54AA1}"/>
              </a:ext>
            </a:extLst>
          </p:cNvPr>
          <p:cNvSpPr/>
          <p:nvPr/>
        </p:nvSpPr>
        <p:spPr>
          <a:xfrm>
            <a:off x="3048000" y="304824"/>
            <a:ext cx="6096000" cy="5355312"/>
          </a:xfrm>
          <a:prstGeom prst="rect">
            <a:avLst/>
          </a:prstGeom>
        </p:spPr>
        <p:txBody>
          <a:bodyPr>
            <a:spAutoFit/>
          </a:bodyPr>
          <a:lstStyle/>
          <a:p>
            <a:pPr>
              <a:buFont typeface="+mj-lt"/>
              <a:buAutoNum type="arabicPeriod"/>
            </a:pPr>
            <a:r>
              <a:rPr lang="fr-FR" dirty="0" err="1">
                <a:solidFill>
                  <a:srgbClr val="0000DD"/>
                </a:solidFill>
                <a:latin typeface="Menlo"/>
              </a:rPr>
              <a:t>static</a:t>
            </a:r>
            <a:r>
              <a:rPr lang="fr-FR" dirty="0">
                <a:solidFill>
                  <a:srgbClr val="000000"/>
                </a:solidFill>
                <a:latin typeface="Menlo"/>
              </a:rPr>
              <a:t> </a:t>
            </a:r>
            <a:r>
              <a:rPr lang="fr-FR" dirty="0" err="1">
                <a:solidFill>
                  <a:srgbClr val="0000DD"/>
                </a:solidFill>
                <a:latin typeface="Menlo"/>
              </a:rPr>
              <a:t>void</a:t>
            </a:r>
            <a:r>
              <a:rPr lang="fr-FR" dirty="0">
                <a:solidFill>
                  <a:srgbClr val="000000"/>
                </a:solidFill>
                <a:latin typeface="Menlo"/>
              </a:rPr>
              <a:t> </a:t>
            </a:r>
            <a:r>
              <a:rPr lang="fr-FR" dirty="0">
                <a:solidFill>
                  <a:srgbClr val="2B91AF"/>
                </a:solidFill>
                <a:latin typeface="Menlo"/>
              </a:rPr>
              <a:t>Main</a:t>
            </a:r>
            <a:r>
              <a:rPr lang="fr-FR" dirty="0">
                <a:solidFill>
                  <a:srgbClr val="000000"/>
                </a:solidFill>
                <a:latin typeface="Menlo"/>
              </a:rPr>
              <a:t>()</a:t>
            </a:r>
            <a:endParaRPr lang="fr-FR" dirty="0">
              <a:solidFill>
                <a:srgbClr val="BEBEC5"/>
              </a:solidFill>
              <a:latin typeface="Menlo"/>
            </a:endParaRPr>
          </a:p>
          <a:p>
            <a:pPr>
              <a:buFont typeface="+mj-lt"/>
              <a:buAutoNum type="arabicPeriod"/>
            </a:pPr>
            <a:r>
              <a:rPr lang="fr-FR" dirty="0">
                <a:solidFill>
                  <a:srgbClr val="000000"/>
                </a:solidFill>
                <a:latin typeface="Menlo"/>
              </a:rPr>
              <a:t>    {</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a:solidFill>
                  <a:srgbClr val="008000"/>
                </a:solidFill>
                <a:latin typeface="Menlo"/>
              </a:rPr>
              <a:t>// An </a:t>
            </a:r>
            <a:r>
              <a:rPr lang="fr-FR" dirty="0" err="1">
                <a:solidFill>
                  <a:srgbClr val="008000"/>
                </a:solidFill>
                <a:latin typeface="Menlo"/>
              </a:rPr>
              <a:t>array</a:t>
            </a:r>
            <a:r>
              <a:rPr lang="fr-FR" dirty="0">
                <a:solidFill>
                  <a:srgbClr val="008000"/>
                </a:solidFill>
                <a:latin typeface="Menlo"/>
              </a:rPr>
              <a:t> of </a:t>
            </a:r>
            <a:r>
              <a:rPr lang="fr-FR" dirty="0" err="1">
                <a:solidFill>
                  <a:srgbClr val="008000"/>
                </a:solidFill>
                <a:latin typeface="Menlo"/>
              </a:rPr>
              <a:t>creators</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a:solidFill>
                  <a:srgbClr val="2B91AF"/>
                </a:solidFill>
                <a:latin typeface="Menlo"/>
              </a:rPr>
              <a:t> </a:t>
            </a:r>
            <a:r>
              <a:rPr lang="fr-FR" dirty="0" err="1">
                <a:solidFill>
                  <a:srgbClr val="2B91AF"/>
                </a:solidFill>
                <a:latin typeface="Menlo"/>
              </a:rPr>
              <a:t>FactoryRadiateur</a:t>
            </a:r>
            <a:r>
              <a:rPr lang="fr-FR" dirty="0">
                <a:solidFill>
                  <a:srgbClr val="000000"/>
                </a:solidFill>
                <a:latin typeface="Menlo"/>
              </a:rPr>
              <a:t>[] </a:t>
            </a:r>
            <a:r>
              <a:rPr lang="fr-FR" dirty="0" err="1">
                <a:solidFill>
                  <a:srgbClr val="000000"/>
                </a:solidFill>
                <a:latin typeface="Menlo"/>
              </a:rPr>
              <a:t>factories</a:t>
            </a:r>
            <a:r>
              <a:rPr lang="fr-FR" dirty="0">
                <a:solidFill>
                  <a:srgbClr val="000000"/>
                </a:solidFill>
                <a:latin typeface="Menlo"/>
              </a:rPr>
              <a:t> = </a:t>
            </a:r>
            <a:r>
              <a:rPr lang="fr-FR" dirty="0">
                <a:solidFill>
                  <a:srgbClr val="0000DD"/>
                </a:solidFill>
                <a:latin typeface="Menlo"/>
              </a:rPr>
              <a:t>new</a:t>
            </a:r>
            <a:r>
              <a:rPr lang="fr-FR" dirty="0">
                <a:solidFill>
                  <a:srgbClr val="000000"/>
                </a:solidFill>
                <a:latin typeface="Menlo"/>
              </a:rPr>
              <a:t> </a:t>
            </a:r>
            <a:r>
              <a:rPr lang="fr-FR" dirty="0" err="1">
                <a:solidFill>
                  <a:srgbClr val="2B91AF"/>
                </a:solidFill>
                <a:latin typeface="Menlo"/>
              </a:rPr>
              <a:t>FactoryRadiateur</a:t>
            </a:r>
            <a:r>
              <a:rPr lang="fr-FR" dirty="0">
                <a:solidFill>
                  <a:srgbClr val="000000"/>
                </a:solidFill>
                <a:latin typeface="Menlo"/>
              </a:rPr>
              <a:t>[</a:t>
            </a:r>
            <a:r>
              <a:rPr lang="fr-FR" dirty="0">
                <a:solidFill>
                  <a:srgbClr val="FF0000"/>
                </a:solidFill>
                <a:latin typeface="Menlo"/>
              </a:rPr>
              <a:t>2</a:t>
            </a:r>
            <a:r>
              <a:rPr lang="fr-FR" dirty="0">
                <a:solidFill>
                  <a:srgbClr val="000000"/>
                </a:solidFill>
                <a:latin typeface="Menlo"/>
              </a:rPr>
              <a:t>];</a:t>
            </a:r>
            <a:endParaRPr lang="fr-FR" dirty="0">
              <a:solidFill>
                <a:srgbClr val="BEBEC5"/>
              </a:solidFill>
              <a:latin typeface="Menlo"/>
            </a:endParaRPr>
          </a:p>
          <a:p>
            <a:pPr>
              <a:buFont typeface="+mj-lt"/>
              <a:buAutoNum type="arabicPeriod"/>
            </a:pPr>
            <a:r>
              <a:rPr lang="fr-FR" dirty="0">
                <a:solidFill>
                  <a:srgbClr val="000000"/>
                </a:solidFill>
                <a:latin typeface="Menlo"/>
              </a:rPr>
              <a:t> </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err="1">
                <a:solidFill>
                  <a:srgbClr val="000000"/>
                </a:solidFill>
                <a:latin typeface="Menlo"/>
              </a:rPr>
              <a:t>factories</a:t>
            </a:r>
            <a:r>
              <a:rPr lang="fr-FR" dirty="0">
                <a:solidFill>
                  <a:srgbClr val="000000"/>
                </a:solidFill>
                <a:latin typeface="Menlo"/>
              </a:rPr>
              <a:t>[</a:t>
            </a:r>
            <a:r>
              <a:rPr lang="fr-FR" dirty="0">
                <a:solidFill>
                  <a:srgbClr val="FF0000"/>
                </a:solidFill>
                <a:latin typeface="Menlo"/>
              </a:rPr>
              <a:t>0</a:t>
            </a:r>
            <a:r>
              <a:rPr lang="fr-FR" dirty="0">
                <a:solidFill>
                  <a:srgbClr val="000000"/>
                </a:solidFill>
                <a:latin typeface="Menlo"/>
              </a:rPr>
              <a:t>] = </a:t>
            </a:r>
            <a:r>
              <a:rPr lang="fr-FR" dirty="0">
                <a:solidFill>
                  <a:srgbClr val="0000DD"/>
                </a:solidFill>
                <a:latin typeface="Menlo"/>
              </a:rPr>
              <a:t>new</a:t>
            </a:r>
            <a:r>
              <a:rPr lang="fr-FR" dirty="0">
                <a:solidFill>
                  <a:srgbClr val="000000"/>
                </a:solidFill>
                <a:latin typeface="Menlo"/>
              </a:rPr>
              <a:t> </a:t>
            </a:r>
            <a:r>
              <a:rPr lang="fr-FR" dirty="0" err="1">
                <a:solidFill>
                  <a:srgbClr val="2B91AF"/>
                </a:solidFill>
                <a:latin typeface="Menlo"/>
              </a:rPr>
              <a:t>FactoryRadiateurSouflant</a:t>
            </a:r>
            <a:r>
              <a:rPr lang="fr-FR" dirty="0">
                <a:solidFill>
                  <a:srgbClr val="000000"/>
                </a:solidFill>
                <a:latin typeface="Menlo"/>
              </a:rPr>
              <a:t>();</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err="1">
                <a:solidFill>
                  <a:srgbClr val="000000"/>
                </a:solidFill>
                <a:latin typeface="Menlo"/>
              </a:rPr>
              <a:t>factories</a:t>
            </a:r>
            <a:r>
              <a:rPr lang="fr-FR" dirty="0">
                <a:solidFill>
                  <a:srgbClr val="000000"/>
                </a:solidFill>
                <a:latin typeface="Menlo"/>
              </a:rPr>
              <a:t>[</a:t>
            </a:r>
            <a:r>
              <a:rPr lang="fr-FR" dirty="0">
                <a:solidFill>
                  <a:srgbClr val="FF0000"/>
                </a:solidFill>
                <a:latin typeface="Menlo"/>
              </a:rPr>
              <a:t>1</a:t>
            </a:r>
            <a:r>
              <a:rPr lang="fr-FR" dirty="0">
                <a:solidFill>
                  <a:srgbClr val="000000"/>
                </a:solidFill>
                <a:latin typeface="Menlo"/>
              </a:rPr>
              <a:t>] = </a:t>
            </a:r>
            <a:r>
              <a:rPr lang="fr-FR" dirty="0">
                <a:solidFill>
                  <a:srgbClr val="0000DD"/>
                </a:solidFill>
                <a:latin typeface="Menlo"/>
              </a:rPr>
              <a:t>new</a:t>
            </a:r>
            <a:r>
              <a:rPr lang="fr-FR" dirty="0">
                <a:solidFill>
                  <a:srgbClr val="000000"/>
                </a:solidFill>
                <a:latin typeface="Menlo"/>
              </a:rPr>
              <a:t> </a:t>
            </a:r>
            <a:r>
              <a:rPr lang="fr-FR" dirty="0" err="1">
                <a:solidFill>
                  <a:srgbClr val="2B91AF"/>
                </a:solidFill>
                <a:latin typeface="Menlo"/>
              </a:rPr>
              <a:t>FactoryRadiateurGaz</a:t>
            </a:r>
            <a:r>
              <a:rPr lang="fr-FR" dirty="0">
                <a:solidFill>
                  <a:srgbClr val="000000"/>
                </a:solidFill>
                <a:latin typeface="Menlo"/>
              </a:rPr>
              <a:t>();</a:t>
            </a:r>
            <a:endParaRPr lang="fr-FR" dirty="0">
              <a:solidFill>
                <a:srgbClr val="BEBEC5"/>
              </a:solidFill>
              <a:latin typeface="Menlo"/>
            </a:endParaRPr>
          </a:p>
          <a:p>
            <a:pPr>
              <a:buFont typeface="+mj-lt"/>
              <a:buAutoNum type="arabicPeriod"/>
            </a:pPr>
            <a:r>
              <a:rPr lang="fr-FR" dirty="0">
                <a:solidFill>
                  <a:srgbClr val="000000"/>
                </a:solidFill>
                <a:latin typeface="Menlo"/>
              </a:rPr>
              <a:t> </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a:solidFill>
                  <a:srgbClr val="008000"/>
                </a:solidFill>
                <a:latin typeface="Menlo"/>
              </a:rPr>
              <a:t>// </a:t>
            </a:r>
            <a:r>
              <a:rPr lang="fr-FR" dirty="0" err="1">
                <a:solidFill>
                  <a:srgbClr val="008000"/>
                </a:solidFill>
                <a:latin typeface="Menlo"/>
              </a:rPr>
              <a:t>Iterate</a:t>
            </a:r>
            <a:r>
              <a:rPr lang="fr-FR" dirty="0">
                <a:solidFill>
                  <a:srgbClr val="008000"/>
                </a:solidFill>
                <a:latin typeface="Menlo"/>
              </a:rPr>
              <a:t> over </a:t>
            </a:r>
            <a:r>
              <a:rPr lang="fr-FR" dirty="0" err="1">
                <a:solidFill>
                  <a:srgbClr val="008000"/>
                </a:solidFill>
                <a:latin typeface="Menlo"/>
              </a:rPr>
              <a:t>creators</a:t>
            </a:r>
            <a:r>
              <a:rPr lang="fr-FR" dirty="0">
                <a:solidFill>
                  <a:srgbClr val="008000"/>
                </a:solidFill>
                <a:latin typeface="Menlo"/>
              </a:rPr>
              <a:t> and </a:t>
            </a:r>
            <a:r>
              <a:rPr lang="fr-FR" dirty="0" err="1">
                <a:solidFill>
                  <a:srgbClr val="008000"/>
                </a:solidFill>
                <a:latin typeface="Menlo"/>
              </a:rPr>
              <a:t>create</a:t>
            </a:r>
            <a:r>
              <a:rPr lang="fr-FR" dirty="0">
                <a:solidFill>
                  <a:srgbClr val="008000"/>
                </a:solidFill>
                <a:latin typeface="Menlo"/>
              </a:rPr>
              <a:t> </a:t>
            </a:r>
            <a:r>
              <a:rPr lang="fr-FR" dirty="0" err="1">
                <a:solidFill>
                  <a:srgbClr val="008000"/>
                </a:solidFill>
                <a:latin typeface="Menlo"/>
              </a:rPr>
              <a:t>products</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err="1">
                <a:solidFill>
                  <a:srgbClr val="0000DD"/>
                </a:solidFill>
                <a:latin typeface="Menlo"/>
              </a:rPr>
              <a:t>foreach</a:t>
            </a:r>
            <a:r>
              <a:rPr lang="fr-FR" dirty="0">
                <a:solidFill>
                  <a:srgbClr val="000000"/>
                </a:solidFill>
                <a:latin typeface="Menlo"/>
              </a:rPr>
              <a:t> (</a:t>
            </a:r>
            <a:r>
              <a:rPr lang="fr-FR" dirty="0" err="1">
                <a:solidFill>
                  <a:srgbClr val="2B91AF"/>
                </a:solidFill>
                <a:latin typeface="Menlo"/>
              </a:rPr>
              <a:t>FactoryRadiateur</a:t>
            </a:r>
            <a:r>
              <a:rPr lang="fr-FR" dirty="0">
                <a:solidFill>
                  <a:srgbClr val="000000"/>
                </a:solidFill>
                <a:latin typeface="Menlo"/>
              </a:rPr>
              <a:t> </a:t>
            </a:r>
            <a:r>
              <a:rPr lang="fr-FR" dirty="0" err="1">
                <a:solidFill>
                  <a:srgbClr val="000000"/>
                </a:solidFill>
                <a:latin typeface="Menlo"/>
              </a:rPr>
              <a:t>factory</a:t>
            </a:r>
            <a:r>
              <a:rPr lang="fr-FR" dirty="0">
                <a:solidFill>
                  <a:srgbClr val="000000"/>
                </a:solidFill>
                <a:latin typeface="Menlo"/>
              </a:rPr>
              <a:t> </a:t>
            </a:r>
            <a:r>
              <a:rPr lang="fr-FR" dirty="0">
                <a:solidFill>
                  <a:srgbClr val="0000DD"/>
                </a:solidFill>
                <a:latin typeface="Menlo"/>
              </a:rPr>
              <a:t>in</a:t>
            </a:r>
            <a:r>
              <a:rPr lang="fr-FR" dirty="0">
                <a:solidFill>
                  <a:srgbClr val="000000"/>
                </a:solidFill>
                <a:latin typeface="Menlo"/>
              </a:rPr>
              <a:t> </a:t>
            </a:r>
            <a:r>
              <a:rPr lang="fr-FR" dirty="0" err="1">
                <a:solidFill>
                  <a:srgbClr val="000000"/>
                </a:solidFill>
                <a:latin typeface="Menlo"/>
              </a:rPr>
              <a:t>factories</a:t>
            </a:r>
            <a:r>
              <a:rPr lang="fr-FR" dirty="0">
                <a:solidFill>
                  <a:srgbClr val="000000"/>
                </a:solidFill>
                <a:latin typeface="Menlo"/>
              </a:rPr>
              <a:t>)</a:t>
            </a:r>
            <a:endParaRPr lang="fr-FR" dirty="0">
              <a:solidFill>
                <a:srgbClr val="BEBEC5"/>
              </a:solidFill>
              <a:latin typeface="Menlo"/>
            </a:endParaRPr>
          </a:p>
          <a:p>
            <a:pPr>
              <a:buFont typeface="+mj-lt"/>
              <a:buAutoNum type="arabicPeriod"/>
            </a:pPr>
            <a:r>
              <a:rPr lang="fr-FR" dirty="0">
                <a:solidFill>
                  <a:srgbClr val="000000"/>
                </a:solidFill>
                <a:latin typeface="Menlo"/>
              </a:rPr>
              <a:t>      {</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a:solidFill>
                  <a:srgbClr val="2B91AF"/>
                </a:solidFill>
                <a:latin typeface="Menlo"/>
              </a:rPr>
              <a:t>Radiateur</a:t>
            </a:r>
            <a:r>
              <a:rPr lang="fr-FR" dirty="0">
                <a:solidFill>
                  <a:srgbClr val="000000"/>
                </a:solidFill>
                <a:latin typeface="Menlo"/>
              </a:rPr>
              <a:t> </a:t>
            </a:r>
            <a:r>
              <a:rPr lang="fr-FR" dirty="0" err="1">
                <a:solidFill>
                  <a:srgbClr val="000000"/>
                </a:solidFill>
                <a:latin typeface="Menlo"/>
              </a:rPr>
              <a:t>radiateur</a:t>
            </a:r>
            <a:r>
              <a:rPr lang="fr-FR" dirty="0">
                <a:solidFill>
                  <a:srgbClr val="000000"/>
                </a:solidFill>
                <a:latin typeface="Menlo"/>
              </a:rPr>
              <a:t> = </a:t>
            </a:r>
            <a:r>
              <a:rPr lang="fr-FR" dirty="0" err="1">
                <a:solidFill>
                  <a:srgbClr val="000000"/>
                </a:solidFill>
                <a:latin typeface="Menlo"/>
              </a:rPr>
              <a:t>factory.</a:t>
            </a:r>
            <a:r>
              <a:rPr lang="fr-FR" dirty="0" err="1">
                <a:solidFill>
                  <a:srgbClr val="2B91AF"/>
                </a:solidFill>
                <a:latin typeface="Menlo"/>
              </a:rPr>
              <a:t>Create</a:t>
            </a:r>
            <a:r>
              <a:rPr lang="fr-FR" dirty="0">
                <a:solidFill>
                  <a:srgbClr val="000000"/>
                </a:solidFill>
                <a:latin typeface="Menlo"/>
              </a:rPr>
              <a:t>();</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err="1">
                <a:solidFill>
                  <a:srgbClr val="000000"/>
                </a:solidFill>
                <a:latin typeface="Menlo"/>
              </a:rPr>
              <a:t>radiateur.</a:t>
            </a:r>
            <a:r>
              <a:rPr lang="fr-FR" dirty="0" err="1">
                <a:solidFill>
                  <a:srgbClr val="2B91AF"/>
                </a:solidFill>
                <a:latin typeface="Menlo"/>
              </a:rPr>
              <a:t>Allumer</a:t>
            </a:r>
            <a:r>
              <a:rPr lang="fr-FR" dirty="0">
                <a:solidFill>
                  <a:srgbClr val="2B91AF"/>
                </a:solidFill>
                <a:latin typeface="Menlo"/>
              </a:rPr>
              <a:t>(4</a:t>
            </a:r>
            <a:r>
              <a:rPr lang="fr-FR" dirty="0">
                <a:solidFill>
                  <a:srgbClr val="000000"/>
                </a:solidFill>
                <a:latin typeface="Menlo"/>
              </a:rPr>
              <a:t>);</a:t>
            </a:r>
            <a:endParaRPr lang="fr-FR" dirty="0">
              <a:solidFill>
                <a:srgbClr val="BEBEC5"/>
              </a:solidFill>
              <a:latin typeface="Menlo"/>
            </a:endParaRPr>
          </a:p>
          <a:p>
            <a:pPr>
              <a:buFont typeface="+mj-lt"/>
              <a:buAutoNum type="arabicPeriod"/>
            </a:pPr>
            <a:r>
              <a:rPr lang="fr-FR" dirty="0">
                <a:solidFill>
                  <a:srgbClr val="000000"/>
                </a:solidFill>
                <a:latin typeface="Menlo"/>
              </a:rPr>
              <a:t>      }</a:t>
            </a:r>
            <a:endParaRPr lang="fr-FR" dirty="0">
              <a:solidFill>
                <a:srgbClr val="BEBEC5"/>
              </a:solidFill>
              <a:latin typeface="Menlo"/>
            </a:endParaRPr>
          </a:p>
          <a:p>
            <a:pPr>
              <a:buFont typeface="+mj-lt"/>
              <a:buAutoNum type="arabicPeriod"/>
            </a:pPr>
            <a:r>
              <a:rPr lang="fr-FR" dirty="0">
                <a:solidFill>
                  <a:srgbClr val="000000"/>
                </a:solidFill>
                <a:latin typeface="Menlo"/>
              </a:rPr>
              <a:t> </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a:solidFill>
                  <a:srgbClr val="008000"/>
                </a:solidFill>
                <a:latin typeface="Menlo"/>
              </a:rPr>
              <a:t>// </a:t>
            </a:r>
            <a:r>
              <a:rPr lang="fr-FR" dirty="0" err="1">
                <a:solidFill>
                  <a:srgbClr val="008000"/>
                </a:solidFill>
                <a:latin typeface="Menlo"/>
              </a:rPr>
              <a:t>Wait</a:t>
            </a:r>
            <a:r>
              <a:rPr lang="fr-FR" dirty="0">
                <a:solidFill>
                  <a:srgbClr val="008000"/>
                </a:solidFill>
                <a:latin typeface="Menlo"/>
              </a:rPr>
              <a:t> for user</a:t>
            </a:r>
            <a:endParaRPr lang="fr-FR" dirty="0">
              <a:solidFill>
                <a:srgbClr val="BEBEC5"/>
              </a:solidFill>
              <a:latin typeface="Menlo"/>
            </a:endParaRPr>
          </a:p>
          <a:p>
            <a:pPr>
              <a:buFont typeface="+mj-lt"/>
              <a:buAutoNum type="arabicPeriod"/>
            </a:pPr>
            <a:r>
              <a:rPr lang="fr-FR" dirty="0">
                <a:solidFill>
                  <a:srgbClr val="000000"/>
                </a:solidFill>
                <a:latin typeface="Menlo"/>
              </a:rPr>
              <a:t>      </a:t>
            </a:r>
            <a:r>
              <a:rPr lang="fr-FR" dirty="0" err="1">
                <a:solidFill>
                  <a:srgbClr val="2B91AF"/>
                </a:solidFill>
                <a:latin typeface="Menlo"/>
              </a:rPr>
              <a:t>Console</a:t>
            </a:r>
            <a:r>
              <a:rPr lang="fr-FR" dirty="0" err="1">
                <a:solidFill>
                  <a:srgbClr val="000000"/>
                </a:solidFill>
                <a:latin typeface="Menlo"/>
              </a:rPr>
              <a:t>.</a:t>
            </a:r>
            <a:r>
              <a:rPr lang="fr-FR" dirty="0" err="1">
                <a:solidFill>
                  <a:srgbClr val="2B91AF"/>
                </a:solidFill>
                <a:latin typeface="Menlo"/>
              </a:rPr>
              <a:t>ReadKey</a:t>
            </a:r>
            <a:r>
              <a:rPr lang="fr-FR" dirty="0">
                <a:solidFill>
                  <a:srgbClr val="000000"/>
                </a:solidFill>
                <a:latin typeface="Menlo"/>
              </a:rPr>
              <a:t>();</a:t>
            </a:r>
            <a:endParaRPr lang="fr-FR" dirty="0">
              <a:solidFill>
                <a:srgbClr val="BEBEC5"/>
              </a:solidFill>
              <a:latin typeface="Menlo"/>
            </a:endParaRPr>
          </a:p>
          <a:p>
            <a:pPr>
              <a:buFont typeface="+mj-lt"/>
              <a:buAutoNum type="arabicPeriod"/>
            </a:pPr>
            <a:r>
              <a:rPr lang="fr-FR" dirty="0">
                <a:solidFill>
                  <a:srgbClr val="000000"/>
                </a:solidFill>
                <a:latin typeface="Menlo"/>
              </a:rPr>
              <a:t>    }</a:t>
            </a:r>
            <a:endParaRPr lang="fr-FR" dirty="0">
              <a:solidFill>
                <a:srgbClr val="BEBEC5"/>
              </a:solidFill>
              <a:latin typeface="Menlo"/>
            </a:endParaRPr>
          </a:p>
          <a:p>
            <a:pPr>
              <a:buFont typeface="+mj-lt"/>
              <a:buAutoNum type="arabicPeriod"/>
            </a:pPr>
            <a:r>
              <a:rPr lang="fr-FR" dirty="0">
                <a:solidFill>
                  <a:srgbClr val="000000"/>
                </a:solidFill>
                <a:latin typeface="Menlo"/>
              </a:rPr>
              <a:t>  }</a:t>
            </a:r>
            <a:endParaRPr lang="fr-FR" dirty="0">
              <a:solidFill>
                <a:srgbClr val="BEBEC5"/>
              </a:solidFill>
              <a:latin typeface="Menlo"/>
            </a:endParaRPr>
          </a:p>
        </p:txBody>
      </p:sp>
      <p:sp>
        <p:nvSpPr>
          <p:cNvPr id="5" name="Titre 1">
            <a:extLst>
              <a:ext uri="{FF2B5EF4-FFF2-40B4-BE49-F238E27FC236}">
                <a16:creationId xmlns:a16="http://schemas.microsoft.com/office/drawing/2014/main" id="{B633934D-096C-4AB3-9466-FF6E63B6234D}"/>
              </a:ext>
            </a:extLst>
          </p:cNvPr>
          <p:cNvSpPr>
            <a:spLocks noGrp="1"/>
          </p:cNvSpPr>
          <p:nvPr>
            <p:ph type="title"/>
          </p:nvPr>
        </p:nvSpPr>
        <p:spPr>
          <a:xfrm>
            <a:off x="842772" y="5660136"/>
            <a:ext cx="10506456" cy="119786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Pattern factory</a:t>
            </a:r>
          </a:p>
        </p:txBody>
      </p:sp>
    </p:spTree>
    <p:extLst>
      <p:ext uri="{BB962C8B-B14F-4D97-AF65-F5344CB8AC3E}">
        <p14:creationId xmlns:p14="http://schemas.microsoft.com/office/powerpoint/2010/main" val="1930948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95044-F563-4100-9CBD-26424BDA7747}"/>
              </a:ext>
            </a:extLst>
          </p:cNvPr>
          <p:cNvSpPr>
            <a:spLocks noGrp="1"/>
          </p:cNvSpPr>
          <p:nvPr>
            <p:ph type="title"/>
          </p:nvPr>
        </p:nvSpPr>
        <p:spPr/>
        <p:txBody>
          <a:bodyPr/>
          <a:lstStyle/>
          <a:p>
            <a:r>
              <a:rPr lang="fr-FR" dirty="0"/>
              <a:t>Photo usines vu du dessus</a:t>
            </a:r>
          </a:p>
        </p:txBody>
      </p:sp>
      <p:sp>
        <p:nvSpPr>
          <p:cNvPr id="3" name="Espace réservé du contenu 2">
            <a:extLst>
              <a:ext uri="{FF2B5EF4-FFF2-40B4-BE49-F238E27FC236}">
                <a16:creationId xmlns:a16="http://schemas.microsoft.com/office/drawing/2014/main" id="{BA6EB382-B3B6-4B0F-B779-D88FE519CE37}"/>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56776DFA-6ACA-411A-8484-CF0AB0E3B4E6}"/>
              </a:ext>
            </a:extLst>
          </p:cNvPr>
          <p:cNvPicPr>
            <a:picLocks noChangeAspect="1"/>
          </p:cNvPicPr>
          <p:nvPr/>
        </p:nvPicPr>
        <p:blipFill>
          <a:blip r:embed="rId2"/>
          <a:stretch>
            <a:fillRect/>
          </a:stretch>
        </p:blipFill>
        <p:spPr>
          <a:xfrm>
            <a:off x="1" y="-489833"/>
            <a:ext cx="12192000" cy="7931727"/>
          </a:xfrm>
          <a:prstGeom prst="rect">
            <a:avLst/>
          </a:prstGeom>
        </p:spPr>
      </p:pic>
    </p:spTree>
    <p:extLst>
      <p:ext uri="{BB962C8B-B14F-4D97-AF65-F5344CB8AC3E}">
        <p14:creationId xmlns:p14="http://schemas.microsoft.com/office/powerpoint/2010/main" val="1859198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2974"/>
            <a:ext cx="11353800" cy="1325563"/>
          </a:xfrm>
        </p:spPr>
        <p:txBody>
          <a:bodyPr/>
          <a:lstStyle/>
          <a:p>
            <a:r>
              <a:rPr lang="fr-FR" dirty="0"/>
              <a:t>Architecture physique micro-services</a:t>
            </a:r>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053075" y="30334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8516768" y="381907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3" idx="3"/>
          </p:cNvCxnSpPr>
          <p:nvPr/>
        </p:nvCxnSpPr>
        <p:spPr>
          <a:xfrm>
            <a:off x="6506118" y="2378995"/>
            <a:ext cx="1213557" cy="1034554"/>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3" idx="3"/>
          </p:cNvCxnSpPr>
          <p:nvPr/>
        </p:nvCxnSpPr>
        <p:spPr>
          <a:xfrm flipV="1">
            <a:off x="6793123" y="3413549"/>
            <a:ext cx="926552" cy="9670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750821" y="2408845"/>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9287488" y="2633384"/>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2735" y="1314603"/>
            <a:ext cx="896554" cy="1195405"/>
          </a:xfrm>
          <a:prstGeom prst="rect">
            <a:avLst/>
          </a:prstGeom>
        </p:spPr>
      </p:pic>
      <p:sp>
        <p:nvSpPr>
          <p:cNvPr id="83" name="Espace réservé du contenu 2">
            <a:extLst>
              <a:ext uri="{FF2B5EF4-FFF2-40B4-BE49-F238E27FC236}">
                <a16:creationId xmlns:a16="http://schemas.microsoft.com/office/drawing/2014/main" id="{AF7301BA-1EAE-4EA4-8282-C4CE761A526F}"/>
              </a:ext>
            </a:extLst>
          </p:cNvPr>
          <p:cNvSpPr txBox="1">
            <a:spLocks/>
          </p:cNvSpPr>
          <p:nvPr/>
        </p:nvSpPr>
        <p:spPr>
          <a:xfrm>
            <a:off x="2009985" y="4933466"/>
            <a:ext cx="1409490" cy="528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B050"/>
                </a:solidFill>
              </a:rPr>
              <a:t>Client</a:t>
            </a:r>
            <a:endParaRPr lang="fr-FR" dirty="0">
              <a:solidFill>
                <a:srgbClr val="00B050"/>
              </a:solidFill>
            </a:endParaRPr>
          </a:p>
        </p:txBody>
      </p:sp>
      <p:sp>
        <p:nvSpPr>
          <p:cNvPr id="84" name="Espace réservé du contenu 2">
            <a:extLst>
              <a:ext uri="{FF2B5EF4-FFF2-40B4-BE49-F238E27FC236}">
                <a16:creationId xmlns:a16="http://schemas.microsoft.com/office/drawing/2014/main" id="{92FF72A5-C70E-45A5-9921-84606E420129}"/>
              </a:ext>
            </a:extLst>
          </p:cNvPr>
          <p:cNvSpPr txBox="1">
            <a:spLocks/>
          </p:cNvSpPr>
          <p:nvPr/>
        </p:nvSpPr>
        <p:spPr>
          <a:xfrm>
            <a:off x="1842965" y="2360403"/>
            <a:ext cx="1707081" cy="10148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sp>
        <p:nvSpPr>
          <p:cNvPr id="3" name="Cylindre 2">
            <a:extLst>
              <a:ext uri="{FF2B5EF4-FFF2-40B4-BE49-F238E27FC236}">
                <a16:creationId xmlns:a16="http://schemas.microsoft.com/office/drawing/2014/main" id="{2D6C0242-EBBC-4ECE-9FEA-CABF266DAA42}"/>
              </a:ext>
            </a:extLst>
          </p:cNvPr>
          <p:cNvSpPr/>
          <p:nvPr/>
        </p:nvSpPr>
        <p:spPr>
          <a:xfrm rot="5400000">
            <a:off x="7914407" y="3026795"/>
            <a:ext cx="384041" cy="7735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7" name="Connecteur droit 86">
            <a:extLst>
              <a:ext uri="{FF2B5EF4-FFF2-40B4-BE49-F238E27FC236}">
                <a16:creationId xmlns:a16="http://schemas.microsoft.com/office/drawing/2014/main" id="{72520BFC-B075-4C33-AE9E-0794A953579C}"/>
              </a:ext>
            </a:extLst>
          </p:cNvPr>
          <p:cNvCxnSpPr>
            <a:cxnSpLocks/>
            <a:stCxn id="3" idx="1"/>
            <a:endCxn id="57" idx="1"/>
          </p:cNvCxnSpPr>
          <p:nvPr/>
        </p:nvCxnSpPr>
        <p:spPr>
          <a:xfrm flipV="1">
            <a:off x="8493181" y="3413548"/>
            <a:ext cx="559894" cy="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90" name="Espace réservé du contenu 2">
            <a:extLst>
              <a:ext uri="{FF2B5EF4-FFF2-40B4-BE49-F238E27FC236}">
                <a16:creationId xmlns:a16="http://schemas.microsoft.com/office/drawing/2014/main" id="{BD06CE83-F4B8-47C1-89A1-D5103CB33F82}"/>
              </a:ext>
            </a:extLst>
          </p:cNvPr>
          <p:cNvSpPr txBox="1">
            <a:spLocks/>
          </p:cNvSpPr>
          <p:nvPr/>
        </p:nvSpPr>
        <p:spPr>
          <a:xfrm>
            <a:off x="7610371" y="3661950"/>
            <a:ext cx="926551" cy="41541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queue</a:t>
            </a:r>
            <a:endParaRPr lang="fr-FR" dirty="0"/>
          </a:p>
        </p:txBody>
      </p:sp>
    </p:spTree>
    <p:extLst>
      <p:ext uri="{BB962C8B-B14F-4D97-AF65-F5344CB8AC3E}">
        <p14:creationId xmlns:p14="http://schemas.microsoft.com/office/powerpoint/2010/main" val="2964276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240D1ED2-54F6-416B-A3A6-28A19E6C7458}"/>
              </a:ext>
            </a:extLst>
          </p:cNvPr>
          <p:cNvSpPr/>
          <p:nvPr/>
        </p:nvSpPr>
        <p:spPr>
          <a:xfrm>
            <a:off x="3180783" y="1137702"/>
            <a:ext cx="2701092" cy="18348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gestion commande</a:t>
            </a:r>
            <a:endParaRPr lang="fr-FR" sz="2400" dirty="0"/>
          </a:p>
        </p:txBody>
      </p:sp>
      <p:sp>
        <p:nvSpPr>
          <p:cNvPr id="7" name="Ellipse 6">
            <a:extLst>
              <a:ext uri="{FF2B5EF4-FFF2-40B4-BE49-F238E27FC236}">
                <a16:creationId xmlns:a16="http://schemas.microsoft.com/office/drawing/2014/main" id="{696272CC-DDED-4ABA-A7D9-90C70CA0C41D}"/>
              </a:ext>
            </a:extLst>
          </p:cNvPr>
          <p:cNvSpPr/>
          <p:nvPr/>
        </p:nvSpPr>
        <p:spPr>
          <a:xfrm>
            <a:off x="4663769" y="3305917"/>
            <a:ext cx="2500427" cy="106860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Gestion Utilisateur</a:t>
            </a:r>
            <a:endParaRPr lang="fr-FR" dirty="0"/>
          </a:p>
        </p:txBody>
      </p:sp>
      <p:sp>
        <p:nvSpPr>
          <p:cNvPr id="8" name="Ellipse 7">
            <a:extLst>
              <a:ext uri="{FF2B5EF4-FFF2-40B4-BE49-F238E27FC236}">
                <a16:creationId xmlns:a16="http://schemas.microsoft.com/office/drawing/2014/main" id="{27B48E08-C0CD-4784-9344-90B16F30D1E3}"/>
              </a:ext>
            </a:extLst>
          </p:cNvPr>
          <p:cNvSpPr/>
          <p:nvPr/>
        </p:nvSpPr>
        <p:spPr>
          <a:xfrm>
            <a:off x="2908876" y="4818075"/>
            <a:ext cx="2701092"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Gestion Fichiers</a:t>
            </a:r>
            <a:endParaRPr lang="fr-FR" sz="2400" dirty="0"/>
          </a:p>
        </p:txBody>
      </p:sp>
      <p:sp>
        <p:nvSpPr>
          <p:cNvPr id="10" name="Ellipse 9">
            <a:extLst>
              <a:ext uri="{FF2B5EF4-FFF2-40B4-BE49-F238E27FC236}">
                <a16:creationId xmlns:a16="http://schemas.microsoft.com/office/drawing/2014/main" id="{4E11CF6E-761F-405F-AACD-C2643136DD79}"/>
              </a:ext>
            </a:extLst>
          </p:cNvPr>
          <p:cNvSpPr/>
          <p:nvPr/>
        </p:nvSpPr>
        <p:spPr>
          <a:xfrm>
            <a:off x="9421560" y="2150370"/>
            <a:ext cx="2037747" cy="152592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SMS/mail</a:t>
            </a:r>
            <a:endParaRPr lang="fr-FR" sz="2400" dirty="0"/>
          </a:p>
        </p:txBody>
      </p:sp>
      <p:sp>
        <p:nvSpPr>
          <p:cNvPr id="14" name="Ellipse 13">
            <a:extLst>
              <a:ext uri="{FF2B5EF4-FFF2-40B4-BE49-F238E27FC236}">
                <a16:creationId xmlns:a16="http://schemas.microsoft.com/office/drawing/2014/main" id="{98785C74-2D34-444A-9CAB-9356CF156C65}"/>
              </a:ext>
            </a:extLst>
          </p:cNvPr>
          <p:cNvSpPr/>
          <p:nvPr/>
        </p:nvSpPr>
        <p:spPr>
          <a:xfrm>
            <a:off x="7096685" y="531325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images</a:t>
            </a:r>
            <a:endParaRPr lang="fr-FR" sz="2400" dirty="0"/>
          </a:p>
        </p:txBody>
      </p:sp>
      <p:sp>
        <p:nvSpPr>
          <p:cNvPr id="4" name="Titre 3">
            <a:extLst>
              <a:ext uri="{FF2B5EF4-FFF2-40B4-BE49-F238E27FC236}">
                <a16:creationId xmlns:a16="http://schemas.microsoft.com/office/drawing/2014/main" id="{B968D6C0-4D4E-4D20-8760-58323C88EF72}"/>
              </a:ext>
            </a:extLst>
          </p:cNvPr>
          <p:cNvSpPr>
            <a:spLocks noGrp="1"/>
          </p:cNvSpPr>
          <p:nvPr>
            <p:ph type="title"/>
          </p:nvPr>
        </p:nvSpPr>
        <p:spPr/>
        <p:txBody>
          <a:bodyPr/>
          <a:lstStyle/>
          <a:p>
            <a:r>
              <a:rPr lang="fr-FR" dirty="0"/>
              <a:t>Architecture logiciel monolithe</a:t>
            </a:r>
          </a:p>
        </p:txBody>
      </p:sp>
      <p:pic>
        <p:nvPicPr>
          <p:cNvPr id="18" name="Image 17">
            <a:extLst>
              <a:ext uri="{FF2B5EF4-FFF2-40B4-BE49-F238E27FC236}">
                <a16:creationId xmlns:a16="http://schemas.microsoft.com/office/drawing/2014/main" id="{C0A60AC3-DFA7-4CCF-8363-4A8B83E9E730}"/>
              </a:ext>
            </a:extLst>
          </p:cNvPr>
          <p:cNvPicPr>
            <a:picLocks noChangeAspect="1"/>
          </p:cNvPicPr>
          <p:nvPr/>
        </p:nvPicPr>
        <p:blipFill>
          <a:blip r:embed="rId2"/>
          <a:stretch>
            <a:fillRect/>
          </a:stretch>
        </p:blipFill>
        <p:spPr>
          <a:xfrm>
            <a:off x="165854" y="2738794"/>
            <a:ext cx="1220782" cy="1965934"/>
          </a:xfrm>
          <a:prstGeom prst="rect">
            <a:avLst/>
          </a:prstGeom>
        </p:spPr>
      </p:pic>
      <p:sp>
        <p:nvSpPr>
          <p:cNvPr id="11" name="Cylindre 10">
            <a:extLst>
              <a:ext uri="{FF2B5EF4-FFF2-40B4-BE49-F238E27FC236}">
                <a16:creationId xmlns:a16="http://schemas.microsoft.com/office/drawing/2014/main" id="{DE53DE4A-ED96-4AB9-9A41-DFFC45571D41}"/>
              </a:ext>
            </a:extLst>
          </p:cNvPr>
          <p:cNvSpPr/>
          <p:nvPr/>
        </p:nvSpPr>
        <p:spPr>
          <a:xfrm rot="5400000">
            <a:off x="8208958" y="2535516"/>
            <a:ext cx="384041" cy="7735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533CBFB4-E371-44B4-9D87-CC35F5FB2DB3}"/>
              </a:ext>
            </a:extLst>
          </p:cNvPr>
          <p:cNvCxnSpPr>
            <a:cxnSpLocks/>
            <a:stCxn id="5" idx="6"/>
            <a:endCxn id="11" idx="3"/>
          </p:cNvCxnSpPr>
          <p:nvPr/>
        </p:nvCxnSpPr>
        <p:spPr>
          <a:xfrm>
            <a:off x="5881875" y="2055105"/>
            <a:ext cx="2132351" cy="86716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B488B7B-6918-4252-86C3-39E9E452B5B6}"/>
              </a:ext>
            </a:extLst>
          </p:cNvPr>
          <p:cNvCxnSpPr>
            <a:cxnSpLocks/>
            <a:stCxn id="11" idx="1"/>
            <a:endCxn id="10" idx="2"/>
          </p:cNvCxnSpPr>
          <p:nvPr/>
        </p:nvCxnSpPr>
        <p:spPr>
          <a:xfrm flipV="1">
            <a:off x="8787732" y="2913331"/>
            <a:ext cx="633828" cy="893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574B2C67-82C2-48B0-9708-5B80055D6DCC}"/>
              </a:ext>
            </a:extLst>
          </p:cNvPr>
          <p:cNvCxnSpPr>
            <a:cxnSpLocks/>
            <a:stCxn id="7" idx="6"/>
            <a:endCxn id="11" idx="3"/>
          </p:cNvCxnSpPr>
          <p:nvPr/>
        </p:nvCxnSpPr>
        <p:spPr>
          <a:xfrm flipV="1">
            <a:off x="7164196" y="2922270"/>
            <a:ext cx="850030" cy="91795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5BAE5E23-B82C-438C-8AB3-59908B9222E2}"/>
              </a:ext>
            </a:extLst>
          </p:cNvPr>
          <p:cNvCxnSpPr>
            <a:cxnSpLocks/>
            <a:stCxn id="8" idx="6"/>
            <a:endCxn id="14" idx="2"/>
          </p:cNvCxnSpPr>
          <p:nvPr/>
        </p:nvCxnSpPr>
        <p:spPr>
          <a:xfrm>
            <a:off x="5609968" y="5558472"/>
            <a:ext cx="1486717" cy="355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9CA699D6-CBB7-45C9-8B41-988D5A4C7AC7}"/>
              </a:ext>
            </a:extLst>
          </p:cNvPr>
          <p:cNvCxnSpPr>
            <a:cxnSpLocks/>
            <a:stCxn id="8" idx="7"/>
            <a:endCxn id="7" idx="4"/>
          </p:cNvCxnSpPr>
          <p:nvPr/>
        </p:nvCxnSpPr>
        <p:spPr>
          <a:xfrm flipV="1">
            <a:off x="5214402" y="4374525"/>
            <a:ext cx="699581" cy="66040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4CAAE292-EDBE-4794-A181-A89A45409B7C}"/>
              </a:ext>
            </a:extLst>
          </p:cNvPr>
          <p:cNvCxnSpPr>
            <a:cxnSpLocks/>
          </p:cNvCxnSpPr>
          <p:nvPr/>
        </p:nvCxnSpPr>
        <p:spPr>
          <a:xfrm flipH="1" flipV="1">
            <a:off x="5088984" y="2728352"/>
            <a:ext cx="173864" cy="71158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44" name="Ellipse 43">
            <a:extLst>
              <a:ext uri="{FF2B5EF4-FFF2-40B4-BE49-F238E27FC236}">
                <a16:creationId xmlns:a16="http://schemas.microsoft.com/office/drawing/2014/main" id="{51CE60D8-46AD-4D25-BA6F-4C80FF393184}"/>
              </a:ext>
            </a:extLst>
          </p:cNvPr>
          <p:cNvSpPr/>
          <p:nvPr/>
        </p:nvSpPr>
        <p:spPr>
          <a:xfrm>
            <a:off x="1347134" y="2908342"/>
            <a:ext cx="2158404" cy="132556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exposition</a:t>
            </a:r>
            <a:endParaRPr lang="fr-FR" sz="2400" dirty="0"/>
          </a:p>
        </p:txBody>
      </p:sp>
      <p:cxnSp>
        <p:nvCxnSpPr>
          <p:cNvPr id="45" name="Connecteur droit 44">
            <a:extLst>
              <a:ext uri="{FF2B5EF4-FFF2-40B4-BE49-F238E27FC236}">
                <a16:creationId xmlns:a16="http://schemas.microsoft.com/office/drawing/2014/main" id="{69FB9600-AF3C-41D2-9F06-F74BA8C5B710}"/>
              </a:ext>
            </a:extLst>
          </p:cNvPr>
          <p:cNvCxnSpPr>
            <a:cxnSpLocks/>
            <a:stCxn id="5" idx="3"/>
            <a:endCxn id="44" idx="7"/>
          </p:cNvCxnSpPr>
          <p:nvPr/>
        </p:nvCxnSpPr>
        <p:spPr>
          <a:xfrm flipH="1">
            <a:off x="3189447" y="2703807"/>
            <a:ext cx="386902" cy="3986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79BD4514-A5B4-401B-8B14-9435D34899C6}"/>
              </a:ext>
            </a:extLst>
          </p:cNvPr>
          <p:cNvCxnSpPr>
            <a:cxnSpLocks/>
            <a:stCxn id="8" idx="0"/>
            <a:endCxn id="44" idx="5"/>
          </p:cNvCxnSpPr>
          <p:nvPr/>
        </p:nvCxnSpPr>
        <p:spPr>
          <a:xfrm flipH="1" flipV="1">
            <a:off x="3189447" y="4039781"/>
            <a:ext cx="1069975" cy="778294"/>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5437C469-C04B-46B9-85D9-44AC679FE114}"/>
              </a:ext>
            </a:extLst>
          </p:cNvPr>
          <p:cNvCxnSpPr>
            <a:cxnSpLocks/>
            <a:stCxn id="7" idx="2"/>
            <a:endCxn id="44" idx="6"/>
          </p:cNvCxnSpPr>
          <p:nvPr/>
        </p:nvCxnSpPr>
        <p:spPr>
          <a:xfrm flipH="1" flipV="1">
            <a:off x="3505538" y="3571124"/>
            <a:ext cx="1158231" cy="26909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54" name="Espace réservé du contenu 2">
            <a:extLst>
              <a:ext uri="{FF2B5EF4-FFF2-40B4-BE49-F238E27FC236}">
                <a16:creationId xmlns:a16="http://schemas.microsoft.com/office/drawing/2014/main" id="{0B247917-483E-419A-ABAE-3EC981E7F8CF}"/>
              </a:ext>
            </a:extLst>
          </p:cNvPr>
          <p:cNvSpPr txBox="1">
            <a:spLocks/>
          </p:cNvSpPr>
          <p:nvPr/>
        </p:nvSpPr>
        <p:spPr>
          <a:xfrm>
            <a:off x="7937702" y="3221290"/>
            <a:ext cx="1140197" cy="70550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Queue en mémoire</a:t>
            </a:r>
            <a:endParaRPr lang="fr-FR" dirty="0"/>
          </a:p>
        </p:txBody>
      </p:sp>
    </p:spTree>
    <p:extLst>
      <p:ext uri="{BB962C8B-B14F-4D97-AF65-F5344CB8AC3E}">
        <p14:creationId xmlns:p14="http://schemas.microsoft.com/office/powerpoint/2010/main" val="3088044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7C6FB6-F500-449A-BBC4-73150B87E0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E38F15D-2562-4FA1-A9F6-6D4911CD518F}"/>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E06538A-A5EA-455F-9A21-5E89D0EC4A74}"/>
              </a:ext>
            </a:extLst>
          </p:cNvPr>
          <p:cNvPicPr>
            <a:picLocks noChangeAspect="1"/>
          </p:cNvPicPr>
          <p:nvPr/>
        </p:nvPicPr>
        <p:blipFill>
          <a:blip r:embed="rId2"/>
          <a:stretch>
            <a:fillRect/>
          </a:stretch>
        </p:blipFill>
        <p:spPr>
          <a:xfrm>
            <a:off x="3215258" y="1825624"/>
            <a:ext cx="5914560" cy="4232275"/>
          </a:xfrm>
          <a:prstGeom prst="rect">
            <a:avLst/>
          </a:prstGeom>
        </p:spPr>
      </p:pic>
    </p:spTree>
    <p:extLst>
      <p:ext uri="{BB962C8B-B14F-4D97-AF65-F5344CB8AC3E}">
        <p14:creationId xmlns:p14="http://schemas.microsoft.com/office/powerpoint/2010/main" val="2057555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CF3FF3-8266-4C57-BFC9-66A494B367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BE9DEB8-68DA-406D-B00C-CBF77BAEDE4C}"/>
              </a:ext>
            </a:extLst>
          </p:cNvPr>
          <p:cNvSpPr>
            <a:spLocks noGrp="1"/>
          </p:cNvSpPr>
          <p:nvPr>
            <p:ph idx="1"/>
          </p:nvPr>
        </p:nvSpPr>
        <p:spPr/>
        <p:txBody>
          <a:bodyPr/>
          <a:lstStyle/>
          <a:p>
            <a:endParaRPr lang="fr-FR" dirty="0"/>
          </a:p>
        </p:txBody>
      </p:sp>
      <p:pic>
        <p:nvPicPr>
          <p:cNvPr id="6" name="Image 5">
            <a:extLst>
              <a:ext uri="{FF2B5EF4-FFF2-40B4-BE49-F238E27FC236}">
                <a16:creationId xmlns:a16="http://schemas.microsoft.com/office/drawing/2014/main" id="{38BA57DC-D991-4F3B-B5D2-96213A42202B}"/>
              </a:ext>
            </a:extLst>
          </p:cNvPr>
          <p:cNvPicPr>
            <a:picLocks noChangeAspect="1"/>
          </p:cNvPicPr>
          <p:nvPr/>
        </p:nvPicPr>
        <p:blipFill rotWithShape="1">
          <a:blip r:embed="rId2"/>
          <a:srcRect r="6621"/>
          <a:stretch/>
        </p:blipFill>
        <p:spPr>
          <a:xfrm>
            <a:off x="4617512" y="0"/>
            <a:ext cx="2761188" cy="6858000"/>
          </a:xfrm>
          <a:prstGeom prst="rect">
            <a:avLst/>
          </a:prstGeom>
        </p:spPr>
      </p:pic>
    </p:spTree>
    <p:extLst>
      <p:ext uri="{BB962C8B-B14F-4D97-AF65-F5344CB8AC3E}">
        <p14:creationId xmlns:p14="http://schemas.microsoft.com/office/powerpoint/2010/main" val="1661459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A91AEF-1485-417A-B870-93E1EECCCB9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75CF21B-D78A-4A18-BF68-223B52D36884}"/>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7D5943A4-747B-4866-A591-4295015C25CA}"/>
              </a:ext>
            </a:extLst>
          </p:cNvPr>
          <p:cNvPicPr>
            <a:picLocks noChangeAspect="1"/>
          </p:cNvPicPr>
          <p:nvPr/>
        </p:nvPicPr>
        <p:blipFill>
          <a:blip r:embed="rId2"/>
          <a:stretch>
            <a:fillRect/>
          </a:stretch>
        </p:blipFill>
        <p:spPr>
          <a:xfrm>
            <a:off x="1699354" y="0"/>
            <a:ext cx="8793292" cy="6858000"/>
          </a:xfrm>
          <a:prstGeom prst="rect">
            <a:avLst/>
          </a:prstGeom>
        </p:spPr>
      </p:pic>
    </p:spTree>
    <p:extLst>
      <p:ext uri="{BB962C8B-B14F-4D97-AF65-F5344CB8AC3E}">
        <p14:creationId xmlns:p14="http://schemas.microsoft.com/office/powerpoint/2010/main" val="4151027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7E0895-0AC8-4DE3-9858-88177FD37C6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8715A79-9190-4749-88DC-CC2608D67DC5}"/>
              </a:ext>
            </a:extLst>
          </p:cNvPr>
          <p:cNvSpPr>
            <a:spLocks noGrp="1"/>
          </p:cNvSpPr>
          <p:nvPr>
            <p:ph idx="1"/>
          </p:nvPr>
        </p:nvSpPr>
        <p:spPr/>
        <p:txBody>
          <a:bodyPr/>
          <a:lstStyle/>
          <a:p>
            <a:endParaRPr lang="fr-FR"/>
          </a:p>
        </p:txBody>
      </p:sp>
      <p:pic>
        <p:nvPicPr>
          <p:cNvPr id="14338" name="Picture 2" descr="Résultat de recherche d'images pour &quot;kernel linux image&quot;">
            <a:extLst>
              <a:ext uri="{FF2B5EF4-FFF2-40B4-BE49-F238E27FC236}">
                <a16:creationId xmlns:a16="http://schemas.microsoft.com/office/drawing/2014/main" id="{CB1D8C36-1C23-4E97-BD09-DF7E51725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122" y="1180591"/>
            <a:ext cx="5995756" cy="44968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F23F254-02DE-40CC-8E1D-A83F67DB33D8}"/>
              </a:ext>
            </a:extLst>
          </p:cNvPr>
          <p:cNvSpPr/>
          <p:nvPr/>
        </p:nvSpPr>
        <p:spPr>
          <a:xfrm>
            <a:off x="919134" y="6164637"/>
            <a:ext cx="4123052" cy="369332"/>
          </a:xfrm>
          <a:prstGeom prst="rect">
            <a:avLst/>
          </a:prstGeom>
        </p:spPr>
        <p:txBody>
          <a:bodyPr wrap="none">
            <a:spAutoFit/>
          </a:bodyPr>
          <a:lstStyle/>
          <a:p>
            <a:r>
              <a:rPr lang="fr-FR" dirty="0">
                <a:hlinkClick r:id="rId3"/>
              </a:rPr>
              <a:t>https://fr.wikipedia.org/wiki/Noyau_Linux</a:t>
            </a:r>
            <a:endParaRPr lang="fr-FR" dirty="0"/>
          </a:p>
        </p:txBody>
      </p:sp>
    </p:spTree>
    <p:extLst>
      <p:ext uri="{BB962C8B-B14F-4D97-AF65-F5344CB8AC3E}">
        <p14:creationId xmlns:p14="http://schemas.microsoft.com/office/powerpoint/2010/main" val="11697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BC1A58-8A5D-48D4-9B52-560A27B770F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654F3CE-ED51-404D-9ECE-F479EF0B14EC}"/>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DB8FF647-A379-4408-89E3-E7C0159B6DDF}"/>
              </a:ext>
            </a:extLst>
          </p:cNvPr>
          <p:cNvSpPr/>
          <p:nvPr/>
        </p:nvSpPr>
        <p:spPr>
          <a:xfrm>
            <a:off x="191607" y="6176963"/>
            <a:ext cx="9834895" cy="369332"/>
          </a:xfrm>
          <a:prstGeom prst="rect">
            <a:avLst/>
          </a:prstGeom>
        </p:spPr>
        <p:txBody>
          <a:bodyPr wrap="square">
            <a:spAutoFit/>
          </a:bodyPr>
          <a:lstStyle/>
          <a:p>
            <a:r>
              <a:rPr lang="fr-FR" dirty="0">
                <a:hlinkClick r:id="rId2"/>
              </a:rPr>
              <a:t>https://lecrabeinfo.net/nettoyer-et-enlever-la-poussiere-de-son-ordinateur.html</a:t>
            </a:r>
            <a:endParaRPr lang="fr-FR" dirty="0"/>
          </a:p>
        </p:txBody>
      </p:sp>
      <p:pic>
        <p:nvPicPr>
          <p:cNvPr id="12292" name="Picture 4" descr="Résultat de recherche d'images pour &quot;interieur ordinateur&quot;">
            <a:extLst>
              <a:ext uri="{FF2B5EF4-FFF2-40B4-BE49-F238E27FC236}">
                <a16:creationId xmlns:a16="http://schemas.microsoft.com/office/drawing/2014/main" id="{860508A3-B911-4DFB-900E-8D2BBEC42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142" y="465282"/>
            <a:ext cx="8032012" cy="53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717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CA87DD-4651-4307-A686-F24C49F1F08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3DBB965-EA4A-449A-85EE-2890C3E88651}"/>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4F7C87EA-020D-4D2C-837D-04B3473B8352}"/>
              </a:ext>
            </a:extLst>
          </p:cNvPr>
          <p:cNvSpPr/>
          <p:nvPr/>
        </p:nvSpPr>
        <p:spPr>
          <a:xfrm>
            <a:off x="113414" y="6339812"/>
            <a:ext cx="10848754" cy="369332"/>
          </a:xfrm>
          <a:prstGeom prst="rect">
            <a:avLst/>
          </a:prstGeom>
        </p:spPr>
        <p:txBody>
          <a:bodyPr wrap="square">
            <a:spAutoFit/>
          </a:bodyPr>
          <a:lstStyle/>
          <a:p>
            <a:r>
              <a:rPr lang="fr-FR" dirty="0">
                <a:hlinkClick r:id="rId2"/>
              </a:rPr>
              <a:t>https://fr.dreamstime.com/photo-stock-%C3%A0-l-int%C3%A9rieur-l-ordinateur-image21775620</a:t>
            </a:r>
            <a:endParaRPr lang="fr-FR" dirty="0"/>
          </a:p>
        </p:txBody>
      </p:sp>
      <p:pic>
        <p:nvPicPr>
          <p:cNvPr id="13314" name="Picture 2" descr="À l intérieur de l ordinateur">
            <a:extLst>
              <a:ext uri="{FF2B5EF4-FFF2-40B4-BE49-F238E27FC236}">
                <a16:creationId xmlns:a16="http://schemas.microsoft.com/office/drawing/2014/main" id="{93B43431-E583-49AC-8816-3D66B4D999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31"/>
          <a:stretch/>
        </p:blipFill>
        <p:spPr bwMode="auto">
          <a:xfrm>
            <a:off x="1863577" y="243996"/>
            <a:ext cx="8947481" cy="593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736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ACF18-7267-44E4-BEAC-B140AC8100AE}"/>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8B0B6067-43D2-48C1-9D8A-E2483C8695A6}"/>
              </a:ext>
            </a:extLst>
          </p:cNvPr>
          <p:cNvSpPr>
            <a:spLocks noGrp="1"/>
          </p:cNvSpPr>
          <p:nvPr>
            <p:ph idx="1"/>
          </p:nvPr>
        </p:nvSpPr>
        <p:spPr>
          <a:xfrm>
            <a:off x="838200" y="1468619"/>
            <a:ext cx="10515600" cy="5062810"/>
          </a:xfrm>
        </p:spPr>
        <p:txBody>
          <a:bodyPr>
            <a:normAutofit/>
          </a:bodyPr>
          <a:lstStyle/>
          <a:p>
            <a:pPr marL="514350" indent="-514350">
              <a:buFont typeface="+mj-lt"/>
              <a:buAutoNum type="arabicPeriod"/>
            </a:pPr>
            <a:r>
              <a:rPr lang="fr-FR" sz="3200" dirty="0">
                <a:solidFill>
                  <a:schemeClr val="accent3">
                    <a:lumMod val="60000"/>
                    <a:lumOff val="40000"/>
                  </a:schemeClr>
                </a:solidFill>
              </a:rPr>
              <a:t>Qu’est-ce qu’un objet fractal ?</a:t>
            </a:r>
          </a:p>
          <a:p>
            <a:pPr marL="514350" indent="-514350">
              <a:buFont typeface="+mj-lt"/>
              <a:buAutoNum type="arabicPeriod"/>
            </a:pPr>
            <a:r>
              <a:rPr lang="fr-FR" sz="3200" dirty="0">
                <a:solidFill>
                  <a:schemeClr val="accent3">
                    <a:lumMod val="60000"/>
                    <a:lumOff val="40000"/>
                  </a:schemeClr>
                </a:solidFill>
              </a:rPr>
              <a:t>Quelles corrélations entre les Fractales et l’informatique pouvons-nous faire ?</a:t>
            </a:r>
          </a:p>
          <a:p>
            <a:pPr marL="514350" indent="-514350">
              <a:buFont typeface="+mj-lt"/>
              <a:buAutoNum type="arabicPeriod"/>
            </a:pPr>
            <a:r>
              <a:rPr lang="fr-FR" sz="3200" dirty="0">
                <a:solidFill>
                  <a:schemeClr val="accent3">
                    <a:lumMod val="60000"/>
                    <a:lumOff val="40000"/>
                  </a:schemeClr>
                </a:solidFill>
              </a:rPr>
              <a:t>Quelles sont les échelles d’observation d’un projet informatique ?</a:t>
            </a:r>
          </a:p>
          <a:p>
            <a:pPr marL="514350" indent="-514350">
              <a:buFont typeface="+mj-lt"/>
              <a:buAutoNum type="arabicPeriod"/>
            </a:pPr>
            <a:r>
              <a:rPr lang="fr-FR" sz="3200" dirty="0"/>
              <a:t>A chaque niveau quelles sont les similarités et qu’est ce qui est vraiment important ?</a:t>
            </a:r>
          </a:p>
          <a:p>
            <a:pPr marL="514350" indent="-514350">
              <a:buFont typeface="+mj-lt"/>
              <a:buAutoNum type="arabicPeriod"/>
            </a:pPr>
            <a:r>
              <a:rPr lang="fr-FR" sz="3200" dirty="0">
                <a:solidFill>
                  <a:schemeClr val="accent3">
                    <a:lumMod val="60000"/>
                    <a:lumOff val="40000"/>
                  </a:schemeClr>
                </a:solidFill>
              </a:rPr>
              <a:t>Mode d’emploi pour réaliser une application</a:t>
            </a:r>
          </a:p>
        </p:txBody>
      </p:sp>
      <p:sp>
        <p:nvSpPr>
          <p:cNvPr id="4" name="Espace réservé du numéro de diapositive 3">
            <a:extLst>
              <a:ext uri="{FF2B5EF4-FFF2-40B4-BE49-F238E27FC236}">
                <a16:creationId xmlns:a16="http://schemas.microsoft.com/office/drawing/2014/main" id="{C64A4E5F-5DFC-496B-AB0C-51D2AA10FD04}"/>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6</a:t>
            </a:fld>
            <a:endParaRPr lang="fr-FR"/>
          </a:p>
        </p:txBody>
      </p:sp>
    </p:spTree>
    <p:extLst>
      <p:ext uri="{BB962C8B-B14F-4D97-AF65-F5344CB8AC3E}">
        <p14:creationId xmlns:p14="http://schemas.microsoft.com/office/powerpoint/2010/main" val="3202396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472DB5-B1EF-40B5-AC6F-07DF02F209C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5FE0906-6B72-4CC2-989B-393BA316E327}"/>
              </a:ext>
            </a:extLst>
          </p:cNvPr>
          <p:cNvSpPr>
            <a:spLocks noGrp="1"/>
          </p:cNvSpPr>
          <p:nvPr>
            <p:ph idx="1"/>
          </p:nvPr>
        </p:nvSpPr>
        <p:spPr>
          <a:xfrm>
            <a:off x="0" y="-85060"/>
            <a:ext cx="12269972" cy="6943060"/>
          </a:xfrm>
          <a:solidFill>
            <a:schemeClr val="tx1"/>
          </a:solidFill>
        </p:spPr>
        <p:txBody>
          <a:bodyPr/>
          <a:lstStyle/>
          <a:p>
            <a:endParaRPr lang="fr-FR"/>
          </a:p>
        </p:txBody>
      </p:sp>
    </p:spTree>
    <p:extLst>
      <p:ext uri="{BB962C8B-B14F-4D97-AF65-F5344CB8AC3E}">
        <p14:creationId xmlns:p14="http://schemas.microsoft.com/office/powerpoint/2010/main" val="317791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solidFill>
                  <a:srgbClr val="0070C0"/>
                </a:solidFill>
              </a:rPr>
              <a:t>Quelles sont les échelles d’observation d’un projet informatique ?</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61</a:t>
            </a:fld>
            <a:endParaRPr lang="fr-FR"/>
          </a:p>
        </p:txBody>
      </p:sp>
      <p:sp>
        <p:nvSpPr>
          <p:cNvPr id="6" name="Sous-titre 5">
            <a:extLst>
              <a:ext uri="{FF2B5EF4-FFF2-40B4-BE49-F238E27FC236}">
                <a16:creationId xmlns:a16="http://schemas.microsoft.com/office/drawing/2014/main" id="{FB4A9887-9E28-4D23-A336-31F9EE2D6D93}"/>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4034383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211B-2787-46FA-A765-D75FD1E880FE}"/>
              </a:ext>
            </a:extLst>
          </p:cNvPr>
          <p:cNvSpPr>
            <a:spLocks noGrp="1"/>
          </p:cNvSpPr>
          <p:nvPr>
            <p:ph type="title"/>
          </p:nvPr>
        </p:nvSpPr>
        <p:spPr>
          <a:xfrm>
            <a:off x="222380" y="-81426"/>
            <a:ext cx="10515600" cy="1325563"/>
          </a:xfrm>
        </p:spPr>
        <p:txBody>
          <a:bodyPr/>
          <a:lstStyle/>
          <a:p>
            <a:r>
              <a:rPr lang="fr-FR" dirty="0"/>
              <a:t>Echelles d’observation d’un projet</a:t>
            </a:r>
          </a:p>
        </p:txBody>
      </p:sp>
      <p:sp>
        <p:nvSpPr>
          <p:cNvPr id="3" name="Espace réservé du contenu 2">
            <a:extLst>
              <a:ext uri="{FF2B5EF4-FFF2-40B4-BE49-F238E27FC236}">
                <a16:creationId xmlns:a16="http://schemas.microsoft.com/office/drawing/2014/main" id="{68ED790C-713A-4178-93E0-DCBE611B2B56}"/>
              </a:ext>
            </a:extLst>
          </p:cNvPr>
          <p:cNvSpPr>
            <a:spLocks noGrp="1"/>
          </p:cNvSpPr>
          <p:nvPr>
            <p:ph idx="1"/>
          </p:nvPr>
        </p:nvSpPr>
        <p:spPr>
          <a:xfrm>
            <a:off x="4178559" y="1356314"/>
            <a:ext cx="10515600" cy="5003202"/>
          </a:xfrm>
        </p:spPr>
        <p:txBody>
          <a:bodyPr>
            <a:normAutofit fontScale="85000" lnSpcReduction="20000"/>
          </a:bodyPr>
          <a:lstStyle/>
          <a:p>
            <a:pPr marL="514350" indent="-514350">
              <a:buFont typeface="+mj-lt"/>
              <a:buAutoNum type="arabicPeriod"/>
            </a:pPr>
            <a:r>
              <a:rPr lang="fr-FR" sz="5400" dirty="0"/>
              <a:t>Vous</a:t>
            </a:r>
          </a:p>
          <a:p>
            <a:pPr marL="514350" indent="-514350">
              <a:buFont typeface="+mj-lt"/>
              <a:buAutoNum type="arabicPeriod"/>
            </a:pPr>
            <a:r>
              <a:rPr lang="fr-FR" sz="4400" dirty="0"/>
              <a:t>Besoin</a:t>
            </a:r>
          </a:p>
          <a:p>
            <a:pPr marL="514350" indent="-514350">
              <a:buFont typeface="+mj-lt"/>
              <a:buAutoNum type="arabicPeriod"/>
            </a:pPr>
            <a:r>
              <a:rPr lang="fr-FR" sz="4000" dirty="0"/>
              <a:t>Organisation</a:t>
            </a:r>
          </a:p>
          <a:p>
            <a:pPr marL="514350" indent="-514350">
              <a:buFont typeface="+mj-lt"/>
              <a:buAutoNum type="arabicPeriod"/>
            </a:pPr>
            <a:r>
              <a:rPr lang="fr-FR" sz="3600" dirty="0"/>
              <a:t>Architecture physique</a:t>
            </a:r>
          </a:p>
          <a:p>
            <a:pPr marL="514350" indent="-514350">
              <a:buFont typeface="+mj-lt"/>
              <a:buAutoNum type="arabicPeriod"/>
            </a:pPr>
            <a:r>
              <a:rPr lang="fr-FR" sz="3200" dirty="0"/>
              <a:t>Architecture logiciel </a:t>
            </a:r>
          </a:p>
          <a:p>
            <a:pPr marL="971550" lvl="1" indent="-514350">
              <a:buFont typeface="+mj-lt"/>
              <a:buAutoNum type="arabicPeriod"/>
            </a:pPr>
            <a:r>
              <a:rPr lang="fr-FR" sz="2800" dirty="0"/>
              <a:t>Librairies</a:t>
            </a:r>
            <a:r>
              <a:rPr lang="fr-FR" sz="3600" dirty="0"/>
              <a:t> </a:t>
            </a:r>
          </a:p>
          <a:p>
            <a:pPr marL="971550" lvl="1" indent="-514350">
              <a:buFont typeface="+mj-lt"/>
              <a:buAutoNum type="arabicPeriod"/>
            </a:pPr>
            <a:r>
              <a:rPr lang="fr-FR" dirty="0"/>
              <a:t>Répertoires</a:t>
            </a:r>
          </a:p>
          <a:p>
            <a:pPr marL="971550" lvl="1" indent="-514350">
              <a:buFont typeface="+mj-lt"/>
              <a:buAutoNum type="arabicPeriod"/>
            </a:pPr>
            <a:r>
              <a:rPr lang="fr-FR" dirty="0"/>
              <a:t>Fichiers</a:t>
            </a:r>
          </a:p>
          <a:p>
            <a:pPr marL="971550" lvl="1" indent="-514350">
              <a:buFont typeface="+mj-lt"/>
              <a:buAutoNum type="arabicPeriod"/>
            </a:pPr>
            <a:r>
              <a:rPr lang="fr-FR" dirty="0"/>
              <a:t>Objets / Scope </a:t>
            </a:r>
          </a:p>
          <a:p>
            <a:pPr marL="971550" lvl="1" indent="-514350">
              <a:buFont typeface="+mj-lt"/>
              <a:buAutoNum type="arabicPeriod"/>
            </a:pPr>
            <a:r>
              <a:rPr lang="fr-FR" dirty="0"/>
              <a:t>Fonctions</a:t>
            </a:r>
          </a:p>
          <a:p>
            <a:pPr marL="514350" indent="-514350">
              <a:buFont typeface="+mj-lt"/>
              <a:buAutoNum type="arabicPeriod"/>
            </a:pPr>
            <a:r>
              <a:rPr lang="fr-FR" dirty="0"/>
              <a:t>Données</a:t>
            </a:r>
          </a:p>
          <a:p>
            <a:pPr marL="514350" indent="-514350">
              <a:buFont typeface="+mj-lt"/>
              <a:buAutoNum type="arabicPeriod"/>
            </a:pPr>
            <a:r>
              <a:rPr lang="fr-FR" sz="2400" dirty="0"/>
              <a:t>Machines</a:t>
            </a:r>
          </a:p>
          <a:p>
            <a:endParaRPr lang="fr-FR" dirty="0"/>
          </a:p>
        </p:txBody>
      </p:sp>
      <p:sp>
        <p:nvSpPr>
          <p:cNvPr id="4" name="Espace réservé du numéro de diapositive 3">
            <a:extLst>
              <a:ext uri="{FF2B5EF4-FFF2-40B4-BE49-F238E27FC236}">
                <a16:creationId xmlns:a16="http://schemas.microsoft.com/office/drawing/2014/main" id="{6BB2AEFD-48AB-4D14-9C89-0F573C6AC25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62</a:t>
            </a:fld>
            <a:endParaRPr lang="fr-FR"/>
          </a:p>
        </p:txBody>
      </p:sp>
    </p:spTree>
    <p:extLst>
      <p:ext uri="{BB962C8B-B14F-4D97-AF65-F5344CB8AC3E}">
        <p14:creationId xmlns:p14="http://schemas.microsoft.com/office/powerpoint/2010/main" val="3813499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solidFill>
                  <a:srgbClr val="0070C0"/>
                </a:solidFill>
              </a:rPr>
              <a:t>A chaque niveau quelles sont les similarités et qu’est ce qui est vraiment important ?</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63</a:t>
            </a:fld>
            <a:endParaRPr lang="fr-FR"/>
          </a:p>
        </p:txBody>
      </p:sp>
      <p:sp>
        <p:nvSpPr>
          <p:cNvPr id="6" name="Sous-titre 5">
            <a:extLst>
              <a:ext uri="{FF2B5EF4-FFF2-40B4-BE49-F238E27FC236}">
                <a16:creationId xmlns:a16="http://schemas.microsoft.com/office/drawing/2014/main" id="{FB4A9887-9E28-4D23-A336-31F9EE2D6D93}"/>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996911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F1D641-549E-4C6B-BFD1-EAE362CC18BE}"/>
              </a:ext>
            </a:extLst>
          </p:cNvPr>
          <p:cNvSpPr>
            <a:spLocks noGrp="1"/>
          </p:cNvSpPr>
          <p:nvPr>
            <p:ph type="title"/>
          </p:nvPr>
        </p:nvSpPr>
        <p:spPr/>
        <p:txBody>
          <a:bodyPr>
            <a:normAutofit/>
          </a:bodyPr>
          <a:lstStyle/>
          <a:p>
            <a:br>
              <a:rPr lang="fr-FR" dirty="0"/>
            </a:br>
            <a:endParaRPr lang="fr-FR" dirty="0"/>
          </a:p>
        </p:txBody>
      </p:sp>
      <p:sp>
        <p:nvSpPr>
          <p:cNvPr id="4" name="Espace réservé du numéro de diapositive 3">
            <a:extLst>
              <a:ext uri="{FF2B5EF4-FFF2-40B4-BE49-F238E27FC236}">
                <a16:creationId xmlns:a16="http://schemas.microsoft.com/office/drawing/2014/main" id="{40E1A3F7-6E05-464B-9AFF-8F59E80BED11}"/>
              </a:ext>
            </a:extLst>
          </p:cNvPr>
          <p:cNvSpPr>
            <a:spLocks noGrp="1"/>
          </p:cNvSpPr>
          <p:nvPr>
            <p:ph type="sldNum" sz="quarter" idx="4294967295"/>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9E4878-4BCB-449E-94CF-AE2A0F6BB533}"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Espace réservé du contenu 5">
            <a:extLst>
              <a:ext uri="{FF2B5EF4-FFF2-40B4-BE49-F238E27FC236}">
                <a16:creationId xmlns:a16="http://schemas.microsoft.com/office/drawing/2014/main" id="{83A21F16-93D1-4036-A2AD-9E328050DA14}"/>
              </a:ext>
            </a:extLst>
          </p:cNvPr>
          <p:cNvSpPr>
            <a:spLocks noGrp="1"/>
          </p:cNvSpPr>
          <p:nvPr>
            <p:ph idx="1"/>
          </p:nvPr>
        </p:nvSpPr>
        <p:spPr/>
        <p:txBody>
          <a:bodyPr>
            <a:normAutofit/>
          </a:bodyPr>
          <a:lstStyle/>
          <a:p>
            <a:pPr marL="0" indent="0" algn="ctr">
              <a:buNone/>
            </a:pPr>
            <a:r>
              <a:rPr lang="fr-FR" sz="4400" dirty="0"/>
              <a:t>Selon l’échelle où vous avez des moyens d’actions</a:t>
            </a:r>
          </a:p>
          <a:p>
            <a:pPr marL="0" indent="0" algn="ctr">
              <a:buNone/>
            </a:pPr>
            <a:endParaRPr lang="fr-FR" sz="4400" dirty="0">
              <a:solidFill>
                <a:srgbClr val="FF0000"/>
              </a:solidFill>
            </a:endParaRPr>
          </a:p>
          <a:p>
            <a:pPr marL="0" indent="0" algn="ctr">
              <a:buNone/>
            </a:pPr>
            <a:r>
              <a:rPr lang="fr-FR" sz="4400" dirty="0">
                <a:solidFill>
                  <a:srgbClr val="FF0000"/>
                </a:solidFill>
              </a:rPr>
              <a:t>Choisissez les priorités !</a:t>
            </a:r>
            <a:endParaRPr lang="fr-FR" sz="4400" dirty="0"/>
          </a:p>
        </p:txBody>
      </p:sp>
    </p:spTree>
    <p:extLst>
      <p:ext uri="{BB962C8B-B14F-4D97-AF65-F5344CB8AC3E}">
        <p14:creationId xmlns:p14="http://schemas.microsoft.com/office/powerpoint/2010/main" val="3406124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211B-2787-46FA-A765-D75FD1E880FE}"/>
              </a:ext>
            </a:extLst>
          </p:cNvPr>
          <p:cNvSpPr>
            <a:spLocks noGrp="1"/>
          </p:cNvSpPr>
          <p:nvPr>
            <p:ph type="title"/>
          </p:nvPr>
        </p:nvSpPr>
        <p:spPr>
          <a:xfrm>
            <a:off x="222380" y="-81426"/>
            <a:ext cx="10515600" cy="1325563"/>
          </a:xfrm>
        </p:spPr>
        <p:txBody>
          <a:bodyPr/>
          <a:lstStyle/>
          <a:p>
            <a:r>
              <a:rPr lang="fr-FR" dirty="0"/>
              <a:t>Choisissez les priorités</a:t>
            </a:r>
          </a:p>
        </p:txBody>
      </p:sp>
      <p:sp>
        <p:nvSpPr>
          <p:cNvPr id="3" name="Espace réservé du contenu 2">
            <a:extLst>
              <a:ext uri="{FF2B5EF4-FFF2-40B4-BE49-F238E27FC236}">
                <a16:creationId xmlns:a16="http://schemas.microsoft.com/office/drawing/2014/main" id="{68ED790C-713A-4178-93E0-DCBE611B2B56}"/>
              </a:ext>
            </a:extLst>
          </p:cNvPr>
          <p:cNvSpPr>
            <a:spLocks noGrp="1"/>
          </p:cNvSpPr>
          <p:nvPr>
            <p:ph idx="1"/>
          </p:nvPr>
        </p:nvSpPr>
        <p:spPr>
          <a:xfrm>
            <a:off x="688910" y="1353148"/>
            <a:ext cx="4526902" cy="5003202"/>
          </a:xfrm>
        </p:spPr>
        <p:txBody>
          <a:bodyPr>
            <a:normAutofit fontScale="85000" lnSpcReduction="20000"/>
          </a:bodyPr>
          <a:lstStyle/>
          <a:p>
            <a:pPr marL="514350" indent="-514350">
              <a:buFont typeface="+mj-lt"/>
              <a:buAutoNum type="arabicPeriod"/>
            </a:pPr>
            <a:r>
              <a:rPr lang="fr-FR" sz="5400" dirty="0"/>
              <a:t>Vous</a:t>
            </a:r>
          </a:p>
          <a:p>
            <a:pPr marL="514350" indent="-514350">
              <a:buFont typeface="+mj-lt"/>
              <a:buAutoNum type="arabicPeriod"/>
            </a:pPr>
            <a:r>
              <a:rPr lang="fr-FR" sz="4400" dirty="0">
                <a:solidFill>
                  <a:schemeClr val="bg1">
                    <a:lumMod val="85000"/>
                  </a:schemeClr>
                </a:solidFill>
              </a:rPr>
              <a:t>Besoin</a:t>
            </a:r>
          </a:p>
          <a:p>
            <a:pPr marL="514350" indent="-514350">
              <a:buFont typeface="+mj-lt"/>
              <a:buAutoNum type="arabicPeriod"/>
            </a:pPr>
            <a:r>
              <a:rPr lang="fr-FR" sz="4000" dirty="0">
                <a:solidFill>
                  <a:schemeClr val="bg1">
                    <a:lumMod val="85000"/>
                  </a:schemeClr>
                </a:solidFill>
              </a:rPr>
              <a:t>Organisation</a:t>
            </a:r>
          </a:p>
          <a:p>
            <a:pPr marL="514350" indent="-514350">
              <a:buFont typeface="+mj-lt"/>
              <a:buAutoNum type="arabicPeriod"/>
            </a:pPr>
            <a:r>
              <a:rPr lang="fr-FR" sz="3600" dirty="0">
                <a:solidFill>
                  <a:schemeClr val="bg1">
                    <a:lumMod val="85000"/>
                  </a:schemeClr>
                </a:solidFill>
              </a:rPr>
              <a:t>Architecture physique</a:t>
            </a:r>
          </a:p>
          <a:p>
            <a:pPr marL="514350" indent="-514350">
              <a:buFont typeface="+mj-lt"/>
              <a:buAutoNum type="arabicPeriod"/>
            </a:pPr>
            <a:r>
              <a:rPr lang="fr-FR" sz="3200" dirty="0">
                <a:solidFill>
                  <a:schemeClr val="bg1">
                    <a:lumMod val="85000"/>
                  </a:schemeClr>
                </a:solidFill>
              </a:rPr>
              <a:t>Architecture logiciel </a:t>
            </a:r>
          </a:p>
          <a:p>
            <a:pPr marL="971550" lvl="1" indent="-514350">
              <a:buFont typeface="+mj-lt"/>
              <a:buAutoNum type="arabicPeriod"/>
            </a:pPr>
            <a:r>
              <a:rPr lang="fr-FR" sz="2800" dirty="0">
                <a:solidFill>
                  <a:schemeClr val="bg1">
                    <a:lumMod val="85000"/>
                  </a:schemeClr>
                </a:solidFill>
              </a:rPr>
              <a:t>Librairies</a:t>
            </a:r>
            <a:r>
              <a:rPr lang="fr-FR" sz="3600" dirty="0">
                <a:solidFill>
                  <a:schemeClr val="bg1">
                    <a:lumMod val="85000"/>
                  </a:schemeClr>
                </a:solidFill>
              </a:rPr>
              <a:t> </a:t>
            </a:r>
          </a:p>
          <a:p>
            <a:pPr marL="971550" lvl="1" indent="-514350">
              <a:buFont typeface="+mj-lt"/>
              <a:buAutoNum type="arabicPeriod"/>
            </a:pPr>
            <a:r>
              <a:rPr lang="fr-FR" dirty="0">
                <a:solidFill>
                  <a:schemeClr val="bg1">
                    <a:lumMod val="85000"/>
                  </a:schemeClr>
                </a:solidFill>
              </a:rPr>
              <a:t>Répertoires</a:t>
            </a:r>
          </a:p>
          <a:p>
            <a:pPr marL="971550" lvl="1" indent="-514350">
              <a:buFont typeface="+mj-lt"/>
              <a:buAutoNum type="arabicPeriod"/>
            </a:pPr>
            <a:r>
              <a:rPr lang="fr-FR" dirty="0">
                <a:solidFill>
                  <a:schemeClr val="bg1">
                    <a:lumMod val="85000"/>
                  </a:schemeClr>
                </a:solidFill>
              </a:rPr>
              <a:t>Fichiers</a:t>
            </a:r>
          </a:p>
          <a:p>
            <a:pPr marL="971550" lvl="1" indent="-514350">
              <a:buFont typeface="+mj-lt"/>
              <a:buAutoNum type="arabicPeriod"/>
            </a:pPr>
            <a:r>
              <a:rPr lang="fr-FR" dirty="0">
                <a:solidFill>
                  <a:schemeClr val="bg1">
                    <a:lumMod val="85000"/>
                  </a:schemeClr>
                </a:solidFill>
              </a:rPr>
              <a:t>Objets / Scope</a:t>
            </a:r>
          </a:p>
          <a:p>
            <a:pPr marL="971550" lvl="1" indent="-514350">
              <a:buFont typeface="+mj-lt"/>
              <a:buAutoNum type="arabicPeriod"/>
            </a:pPr>
            <a:r>
              <a:rPr lang="fr-FR" dirty="0">
                <a:solidFill>
                  <a:schemeClr val="bg1">
                    <a:lumMod val="85000"/>
                  </a:schemeClr>
                </a:solidFill>
              </a:rPr>
              <a:t>Fonctions</a:t>
            </a:r>
          </a:p>
          <a:p>
            <a:pPr marL="514350" indent="-514350">
              <a:buFont typeface="+mj-lt"/>
              <a:buAutoNum type="arabicPeriod"/>
            </a:pPr>
            <a:r>
              <a:rPr lang="fr-FR" dirty="0">
                <a:solidFill>
                  <a:schemeClr val="bg1">
                    <a:lumMod val="85000"/>
                  </a:schemeClr>
                </a:solidFill>
              </a:rPr>
              <a:t>Données</a:t>
            </a:r>
          </a:p>
          <a:p>
            <a:pPr marL="514350" indent="-514350">
              <a:buFont typeface="+mj-lt"/>
              <a:buAutoNum type="arabicPeriod"/>
            </a:pPr>
            <a:r>
              <a:rPr lang="fr-FR" sz="2400" dirty="0">
                <a:solidFill>
                  <a:schemeClr val="bg1">
                    <a:lumMod val="85000"/>
                  </a:schemeClr>
                </a:solidFill>
              </a:rPr>
              <a:t>Machines</a:t>
            </a:r>
          </a:p>
          <a:p>
            <a:endParaRPr lang="fr-FR" dirty="0"/>
          </a:p>
        </p:txBody>
      </p:sp>
      <p:sp>
        <p:nvSpPr>
          <p:cNvPr id="4" name="Espace réservé du numéro de diapositive 3">
            <a:extLst>
              <a:ext uri="{FF2B5EF4-FFF2-40B4-BE49-F238E27FC236}">
                <a16:creationId xmlns:a16="http://schemas.microsoft.com/office/drawing/2014/main" id="{6BB2AEFD-48AB-4D14-9C89-0F573C6AC25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65</a:t>
            </a:fld>
            <a:endParaRPr lang="fr-FR"/>
          </a:p>
        </p:txBody>
      </p:sp>
      <p:cxnSp>
        <p:nvCxnSpPr>
          <p:cNvPr id="5" name="Connecteur droit avec flèche 4">
            <a:extLst>
              <a:ext uri="{FF2B5EF4-FFF2-40B4-BE49-F238E27FC236}">
                <a16:creationId xmlns:a16="http://schemas.microsoft.com/office/drawing/2014/main" id="{86653EDF-B76B-41D9-A268-CEA9DE0BB847}"/>
              </a:ext>
            </a:extLst>
          </p:cNvPr>
          <p:cNvCxnSpPr>
            <a:cxnSpLocks/>
          </p:cNvCxnSpPr>
          <p:nvPr/>
        </p:nvCxnSpPr>
        <p:spPr>
          <a:xfrm>
            <a:off x="3201861" y="1667257"/>
            <a:ext cx="253654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337D6BE-CE3D-402C-BC6B-1F3CF9FF4DC2}"/>
              </a:ext>
            </a:extLst>
          </p:cNvPr>
          <p:cNvSpPr/>
          <p:nvPr/>
        </p:nvSpPr>
        <p:spPr>
          <a:xfrm>
            <a:off x="5755602" y="1280849"/>
            <a:ext cx="6263800" cy="769441"/>
          </a:xfrm>
          <a:prstGeom prst="rect">
            <a:avLst/>
          </a:prstGeom>
          <a:ln w="3175">
            <a:solidFill>
              <a:schemeClr val="tx1"/>
            </a:solidFill>
          </a:ln>
        </p:spPr>
        <p:txBody>
          <a:bodyPr wrap="square">
            <a:spAutoFit/>
          </a:bodyPr>
          <a:lstStyle/>
          <a:p>
            <a:pPr lvl="1"/>
            <a:r>
              <a:rPr lang="fr-FR" sz="4400" b="1" dirty="0">
                <a:solidFill>
                  <a:srgbClr val="0070C0"/>
                </a:solidFill>
              </a:rPr>
              <a:t>A vous de le dire</a:t>
            </a:r>
          </a:p>
        </p:txBody>
      </p:sp>
    </p:spTree>
    <p:extLst>
      <p:ext uri="{BB962C8B-B14F-4D97-AF65-F5344CB8AC3E}">
        <p14:creationId xmlns:p14="http://schemas.microsoft.com/office/powerpoint/2010/main" val="348047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211B-2787-46FA-A765-D75FD1E880FE}"/>
              </a:ext>
            </a:extLst>
          </p:cNvPr>
          <p:cNvSpPr>
            <a:spLocks noGrp="1"/>
          </p:cNvSpPr>
          <p:nvPr>
            <p:ph type="title"/>
          </p:nvPr>
        </p:nvSpPr>
        <p:spPr>
          <a:xfrm>
            <a:off x="222380" y="-81426"/>
            <a:ext cx="10515600" cy="1325563"/>
          </a:xfrm>
        </p:spPr>
        <p:txBody>
          <a:bodyPr/>
          <a:lstStyle/>
          <a:p>
            <a:r>
              <a:rPr lang="fr-FR" dirty="0"/>
              <a:t>Choisissez les priorités</a:t>
            </a:r>
          </a:p>
        </p:txBody>
      </p:sp>
      <p:sp>
        <p:nvSpPr>
          <p:cNvPr id="3" name="Espace réservé du contenu 2">
            <a:extLst>
              <a:ext uri="{FF2B5EF4-FFF2-40B4-BE49-F238E27FC236}">
                <a16:creationId xmlns:a16="http://schemas.microsoft.com/office/drawing/2014/main" id="{68ED790C-713A-4178-93E0-DCBE611B2B56}"/>
              </a:ext>
            </a:extLst>
          </p:cNvPr>
          <p:cNvSpPr>
            <a:spLocks noGrp="1"/>
          </p:cNvSpPr>
          <p:nvPr>
            <p:ph idx="1"/>
          </p:nvPr>
        </p:nvSpPr>
        <p:spPr>
          <a:xfrm>
            <a:off x="688910" y="1353148"/>
            <a:ext cx="4526902" cy="5003202"/>
          </a:xfrm>
        </p:spPr>
        <p:txBody>
          <a:bodyPr>
            <a:normAutofit fontScale="85000" lnSpcReduction="20000"/>
          </a:bodyPr>
          <a:lstStyle/>
          <a:p>
            <a:pPr marL="514350" indent="-514350">
              <a:buFont typeface="+mj-lt"/>
              <a:buAutoNum type="arabicPeriod"/>
            </a:pPr>
            <a:r>
              <a:rPr lang="fr-FR" sz="5400" dirty="0">
                <a:solidFill>
                  <a:schemeClr val="bg1">
                    <a:lumMod val="75000"/>
                  </a:schemeClr>
                </a:solidFill>
              </a:rPr>
              <a:t>Vous</a:t>
            </a:r>
          </a:p>
          <a:p>
            <a:pPr marL="514350" indent="-514350">
              <a:buFont typeface="+mj-lt"/>
              <a:buAutoNum type="arabicPeriod"/>
            </a:pPr>
            <a:r>
              <a:rPr lang="fr-FR" sz="4400" dirty="0"/>
              <a:t>Besoin</a:t>
            </a:r>
          </a:p>
          <a:p>
            <a:pPr marL="514350" indent="-514350">
              <a:buFont typeface="+mj-lt"/>
              <a:buAutoNum type="arabicPeriod"/>
            </a:pPr>
            <a:r>
              <a:rPr lang="fr-FR" sz="4000" dirty="0">
                <a:solidFill>
                  <a:schemeClr val="bg1">
                    <a:lumMod val="85000"/>
                  </a:schemeClr>
                </a:solidFill>
              </a:rPr>
              <a:t>Organisation</a:t>
            </a:r>
          </a:p>
          <a:p>
            <a:pPr marL="514350" indent="-514350">
              <a:buFont typeface="+mj-lt"/>
              <a:buAutoNum type="arabicPeriod"/>
            </a:pPr>
            <a:r>
              <a:rPr lang="fr-FR" sz="3600" dirty="0">
                <a:solidFill>
                  <a:schemeClr val="bg1">
                    <a:lumMod val="85000"/>
                  </a:schemeClr>
                </a:solidFill>
              </a:rPr>
              <a:t>Architecture physique</a:t>
            </a:r>
          </a:p>
          <a:p>
            <a:pPr marL="514350" indent="-514350">
              <a:buFont typeface="+mj-lt"/>
              <a:buAutoNum type="arabicPeriod"/>
            </a:pPr>
            <a:r>
              <a:rPr lang="fr-FR" sz="3200" dirty="0">
                <a:solidFill>
                  <a:schemeClr val="bg1">
                    <a:lumMod val="85000"/>
                  </a:schemeClr>
                </a:solidFill>
              </a:rPr>
              <a:t>Architecture logiciel </a:t>
            </a:r>
          </a:p>
          <a:p>
            <a:pPr marL="971550" lvl="1" indent="-514350">
              <a:buFont typeface="+mj-lt"/>
              <a:buAutoNum type="arabicPeriod"/>
            </a:pPr>
            <a:r>
              <a:rPr lang="fr-FR" sz="2800" dirty="0">
                <a:solidFill>
                  <a:schemeClr val="bg1">
                    <a:lumMod val="85000"/>
                  </a:schemeClr>
                </a:solidFill>
              </a:rPr>
              <a:t>Librairies</a:t>
            </a:r>
            <a:r>
              <a:rPr lang="fr-FR" sz="3600" dirty="0">
                <a:solidFill>
                  <a:schemeClr val="bg1">
                    <a:lumMod val="85000"/>
                  </a:schemeClr>
                </a:solidFill>
              </a:rPr>
              <a:t> </a:t>
            </a:r>
          </a:p>
          <a:p>
            <a:pPr marL="971550" lvl="1" indent="-514350">
              <a:buFont typeface="+mj-lt"/>
              <a:buAutoNum type="arabicPeriod"/>
            </a:pPr>
            <a:r>
              <a:rPr lang="fr-FR" dirty="0">
                <a:solidFill>
                  <a:schemeClr val="bg1">
                    <a:lumMod val="85000"/>
                  </a:schemeClr>
                </a:solidFill>
              </a:rPr>
              <a:t>Répertoires</a:t>
            </a:r>
          </a:p>
          <a:p>
            <a:pPr marL="971550" lvl="1" indent="-514350">
              <a:buFont typeface="+mj-lt"/>
              <a:buAutoNum type="arabicPeriod"/>
            </a:pPr>
            <a:r>
              <a:rPr lang="fr-FR" dirty="0">
                <a:solidFill>
                  <a:schemeClr val="bg1">
                    <a:lumMod val="85000"/>
                  </a:schemeClr>
                </a:solidFill>
              </a:rPr>
              <a:t>Fichiers</a:t>
            </a:r>
          </a:p>
          <a:p>
            <a:pPr marL="971550" lvl="1" indent="-514350">
              <a:buFont typeface="+mj-lt"/>
              <a:buAutoNum type="arabicPeriod"/>
            </a:pPr>
            <a:r>
              <a:rPr lang="fr-FR" dirty="0">
                <a:solidFill>
                  <a:schemeClr val="bg1">
                    <a:lumMod val="85000"/>
                  </a:schemeClr>
                </a:solidFill>
              </a:rPr>
              <a:t>Objets / Scope</a:t>
            </a:r>
          </a:p>
          <a:p>
            <a:pPr marL="971550" lvl="1" indent="-514350">
              <a:buFont typeface="+mj-lt"/>
              <a:buAutoNum type="arabicPeriod"/>
            </a:pPr>
            <a:r>
              <a:rPr lang="fr-FR" dirty="0">
                <a:solidFill>
                  <a:schemeClr val="bg1">
                    <a:lumMod val="85000"/>
                  </a:schemeClr>
                </a:solidFill>
              </a:rPr>
              <a:t>Fonctions</a:t>
            </a:r>
          </a:p>
          <a:p>
            <a:pPr marL="514350" indent="-514350">
              <a:buFont typeface="+mj-lt"/>
              <a:buAutoNum type="arabicPeriod"/>
            </a:pPr>
            <a:r>
              <a:rPr lang="fr-FR" dirty="0">
                <a:solidFill>
                  <a:schemeClr val="bg1">
                    <a:lumMod val="85000"/>
                  </a:schemeClr>
                </a:solidFill>
              </a:rPr>
              <a:t>Données</a:t>
            </a:r>
          </a:p>
          <a:p>
            <a:pPr marL="514350" indent="-514350">
              <a:buFont typeface="+mj-lt"/>
              <a:buAutoNum type="arabicPeriod"/>
            </a:pPr>
            <a:r>
              <a:rPr lang="fr-FR" sz="2400" dirty="0">
                <a:solidFill>
                  <a:schemeClr val="bg1">
                    <a:lumMod val="85000"/>
                  </a:schemeClr>
                </a:solidFill>
              </a:rPr>
              <a:t>Machines</a:t>
            </a:r>
          </a:p>
          <a:p>
            <a:endParaRPr lang="fr-FR" dirty="0"/>
          </a:p>
        </p:txBody>
      </p:sp>
      <p:sp>
        <p:nvSpPr>
          <p:cNvPr id="4" name="Espace réservé du numéro de diapositive 3">
            <a:extLst>
              <a:ext uri="{FF2B5EF4-FFF2-40B4-BE49-F238E27FC236}">
                <a16:creationId xmlns:a16="http://schemas.microsoft.com/office/drawing/2014/main" id="{6BB2AEFD-48AB-4D14-9C89-0F573C6AC25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66</a:t>
            </a:fld>
            <a:endParaRPr lang="fr-FR" dirty="0"/>
          </a:p>
        </p:txBody>
      </p:sp>
      <p:sp>
        <p:nvSpPr>
          <p:cNvPr id="5" name="Rectangle 4">
            <a:extLst>
              <a:ext uri="{FF2B5EF4-FFF2-40B4-BE49-F238E27FC236}">
                <a16:creationId xmlns:a16="http://schemas.microsoft.com/office/drawing/2014/main" id="{460FD09D-889C-456D-B759-4D257FCF26AC}"/>
              </a:ext>
            </a:extLst>
          </p:cNvPr>
          <p:cNvSpPr/>
          <p:nvPr/>
        </p:nvSpPr>
        <p:spPr>
          <a:xfrm>
            <a:off x="5755602" y="1452299"/>
            <a:ext cx="6263800" cy="3539430"/>
          </a:xfrm>
          <a:prstGeom prst="rect">
            <a:avLst/>
          </a:prstGeom>
          <a:ln w="3175">
            <a:solidFill>
              <a:schemeClr val="tx1"/>
            </a:solidFill>
          </a:ln>
        </p:spPr>
        <p:txBody>
          <a:bodyPr wrap="square">
            <a:spAutoFit/>
          </a:bodyPr>
          <a:lstStyle/>
          <a:p>
            <a:pPr lvl="1"/>
            <a:r>
              <a:rPr lang="fr-FR" sz="4400" b="1" dirty="0">
                <a:solidFill>
                  <a:srgbClr val="0070C0"/>
                </a:solidFill>
              </a:rPr>
              <a:t>Comprendre &amp; Répondre aux besoins utilisateurs </a:t>
            </a:r>
            <a:r>
              <a:rPr lang="fr-FR" sz="4800" dirty="0"/>
              <a:t>&gt;</a:t>
            </a:r>
            <a:r>
              <a:rPr lang="fr-FR" sz="4400" dirty="0"/>
              <a:t> </a:t>
            </a:r>
            <a:r>
              <a:rPr lang="fr-FR" sz="4400" dirty="0">
                <a:solidFill>
                  <a:schemeClr val="accent1">
                    <a:lumMod val="60000"/>
                    <a:lumOff val="40000"/>
                  </a:schemeClr>
                </a:solidFill>
              </a:rPr>
              <a:t>La technique qui se cache derrière</a:t>
            </a:r>
          </a:p>
        </p:txBody>
      </p:sp>
      <p:cxnSp>
        <p:nvCxnSpPr>
          <p:cNvPr id="7" name="Connecteur droit avec flèche 6">
            <a:extLst>
              <a:ext uri="{FF2B5EF4-FFF2-40B4-BE49-F238E27FC236}">
                <a16:creationId xmlns:a16="http://schemas.microsoft.com/office/drawing/2014/main" id="{388E6B64-457A-45D2-BAB9-F56496E58489}"/>
              </a:ext>
            </a:extLst>
          </p:cNvPr>
          <p:cNvCxnSpPr>
            <a:cxnSpLocks/>
          </p:cNvCxnSpPr>
          <p:nvPr/>
        </p:nvCxnSpPr>
        <p:spPr>
          <a:xfrm>
            <a:off x="3219061" y="2174033"/>
            <a:ext cx="253654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478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211B-2787-46FA-A765-D75FD1E880FE}"/>
              </a:ext>
            </a:extLst>
          </p:cNvPr>
          <p:cNvSpPr>
            <a:spLocks noGrp="1"/>
          </p:cNvSpPr>
          <p:nvPr>
            <p:ph type="title"/>
          </p:nvPr>
        </p:nvSpPr>
        <p:spPr>
          <a:xfrm>
            <a:off x="222380" y="-81426"/>
            <a:ext cx="10515600" cy="1325563"/>
          </a:xfrm>
        </p:spPr>
        <p:txBody>
          <a:bodyPr/>
          <a:lstStyle/>
          <a:p>
            <a:r>
              <a:rPr lang="fr-FR" dirty="0"/>
              <a:t>Choisissez les priorités</a:t>
            </a:r>
          </a:p>
        </p:txBody>
      </p:sp>
      <p:sp>
        <p:nvSpPr>
          <p:cNvPr id="3" name="Espace réservé du contenu 2">
            <a:extLst>
              <a:ext uri="{FF2B5EF4-FFF2-40B4-BE49-F238E27FC236}">
                <a16:creationId xmlns:a16="http://schemas.microsoft.com/office/drawing/2014/main" id="{68ED790C-713A-4178-93E0-DCBE611B2B56}"/>
              </a:ext>
            </a:extLst>
          </p:cNvPr>
          <p:cNvSpPr>
            <a:spLocks noGrp="1"/>
          </p:cNvSpPr>
          <p:nvPr>
            <p:ph idx="1"/>
          </p:nvPr>
        </p:nvSpPr>
        <p:spPr>
          <a:xfrm>
            <a:off x="688910" y="1353148"/>
            <a:ext cx="4526902" cy="5003202"/>
          </a:xfrm>
        </p:spPr>
        <p:txBody>
          <a:bodyPr>
            <a:normAutofit fontScale="85000" lnSpcReduction="20000"/>
          </a:bodyPr>
          <a:lstStyle/>
          <a:p>
            <a:pPr marL="514350" indent="-514350">
              <a:buFont typeface="+mj-lt"/>
              <a:buAutoNum type="arabicPeriod"/>
            </a:pPr>
            <a:r>
              <a:rPr lang="fr-FR" sz="5400" dirty="0">
                <a:solidFill>
                  <a:schemeClr val="bg1">
                    <a:lumMod val="75000"/>
                  </a:schemeClr>
                </a:solidFill>
              </a:rPr>
              <a:t>Vous</a:t>
            </a:r>
          </a:p>
          <a:p>
            <a:pPr marL="514350" indent="-514350">
              <a:buFont typeface="+mj-lt"/>
              <a:buAutoNum type="arabicPeriod"/>
            </a:pPr>
            <a:r>
              <a:rPr lang="fr-FR" sz="4400" dirty="0">
                <a:solidFill>
                  <a:schemeClr val="bg1">
                    <a:lumMod val="75000"/>
                  </a:schemeClr>
                </a:solidFill>
              </a:rPr>
              <a:t>Besoin</a:t>
            </a:r>
          </a:p>
          <a:p>
            <a:pPr marL="514350" indent="-514350">
              <a:buFont typeface="+mj-lt"/>
              <a:buAutoNum type="arabicPeriod"/>
            </a:pPr>
            <a:r>
              <a:rPr lang="fr-FR" sz="4000" dirty="0"/>
              <a:t>Organisation</a:t>
            </a:r>
          </a:p>
          <a:p>
            <a:pPr marL="514350" indent="-514350">
              <a:buFont typeface="+mj-lt"/>
              <a:buAutoNum type="arabicPeriod"/>
            </a:pPr>
            <a:r>
              <a:rPr lang="fr-FR" sz="3600" dirty="0">
                <a:solidFill>
                  <a:schemeClr val="bg1">
                    <a:lumMod val="85000"/>
                  </a:schemeClr>
                </a:solidFill>
              </a:rPr>
              <a:t>Architecture physique</a:t>
            </a:r>
          </a:p>
          <a:p>
            <a:pPr marL="514350" indent="-514350">
              <a:buFont typeface="+mj-lt"/>
              <a:buAutoNum type="arabicPeriod"/>
            </a:pPr>
            <a:r>
              <a:rPr lang="fr-FR" sz="3200" dirty="0">
                <a:solidFill>
                  <a:schemeClr val="bg1">
                    <a:lumMod val="85000"/>
                  </a:schemeClr>
                </a:solidFill>
              </a:rPr>
              <a:t>Architecture logiciel </a:t>
            </a:r>
          </a:p>
          <a:p>
            <a:pPr marL="971550" lvl="1" indent="-514350">
              <a:buFont typeface="+mj-lt"/>
              <a:buAutoNum type="arabicPeriod"/>
            </a:pPr>
            <a:r>
              <a:rPr lang="fr-FR" sz="2800" dirty="0">
                <a:solidFill>
                  <a:schemeClr val="bg1">
                    <a:lumMod val="85000"/>
                  </a:schemeClr>
                </a:solidFill>
              </a:rPr>
              <a:t>Librairies</a:t>
            </a:r>
            <a:r>
              <a:rPr lang="fr-FR" sz="3600" dirty="0">
                <a:solidFill>
                  <a:schemeClr val="bg1">
                    <a:lumMod val="85000"/>
                  </a:schemeClr>
                </a:solidFill>
              </a:rPr>
              <a:t> </a:t>
            </a:r>
          </a:p>
          <a:p>
            <a:pPr marL="971550" lvl="1" indent="-514350">
              <a:buFont typeface="+mj-lt"/>
              <a:buAutoNum type="arabicPeriod"/>
            </a:pPr>
            <a:r>
              <a:rPr lang="fr-FR" dirty="0">
                <a:solidFill>
                  <a:schemeClr val="bg1">
                    <a:lumMod val="85000"/>
                  </a:schemeClr>
                </a:solidFill>
              </a:rPr>
              <a:t>Répertoires</a:t>
            </a:r>
          </a:p>
          <a:p>
            <a:pPr marL="971550" lvl="1" indent="-514350">
              <a:buFont typeface="+mj-lt"/>
              <a:buAutoNum type="arabicPeriod"/>
            </a:pPr>
            <a:r>
              <a:rPr lang="fr-FR" dirty="0">
                <a:solidFill>
                  <a:schemeClr val="bg1">
                    <a:lumMod val="85000"/>
                  </a:schemeClr>
                </a:solidFill>
              </a:rPr>
              <a:t>Fichiers</a:t>
            </a:r>
          </a:p>
          <a:p>
            <a:pPr marL="971550" lvl="1" indent="-514350">
              <a:buFont typeface="+mj-lt"/>
              <a:buAutoNum type="arabicPeriod"/>
            </a:pPr>
            <a:r>
              <a:rPr lang="fr-FR" dirty="0">
                <a:solidFill>
                  <a:schemeClr val="bg1">
                    <a:lumMod val="85000"/>
                  </a:schemeClr>
                </a:solidFill>
              </a:rPr>
              <a:t>Objets / Scope</a:t>
            </a:r>
          </a:p>
          <a:p>
            <a:pPr marL="971550" lvl="1" indent="-514350">
              <a:buFont typeface="+mj-lt"/>
              <a:buAutoNum type="arabicPeriod"/>
            </a:pPr>
            <a:r>
              <a:rPr lang="fr-FR" dirty="0">
                <a:solidFill>
                  <a:schemeClr val="bg1">
                    <a:lumMod val="85000"/>
                  </a:schemeClr>
                </a:solidFill>
              </a:rPr>
              <a:t>Fonctions</a:t>
            </a:r>
          </a:p>
          <a:p>
            <a:pPr marL="514350" indent="-514350">
              <a:buFont typeface="+mj-lt"/>
              <a:buAutoNum type="arabicPeriod"/>
            </a:pPr>
            <a:r>
              <a:rPr lang="fr-FR" dirty="0">
                <a:solidFill>
                  <a:schemeClr val="bg1">
                    <a:lumMod val="85000"/>
                  </a:schemeClr>
                </a:solidFill>
              </a:rPr>
              <a:t>Données</a:t>
            </a:r>
          </a:p>
          <a:p>
            <a:pPr marL="514350" indent="-514350">
              <a:buFont typeface="+mj-lt"/>
              <a:buAutoNum type="arabicPeriod"/>
            </a:pPr>
            <a:r>
              <a:rPr lang="fr-FR" sz="2400" dirty="0">
                <a:solidFill>
                  <a:schemeClr val="bg1">
                    <a:lumMod val="85000"/>
                  </a:schemeClr>
                </a:solidFill>
              </a:rPr>
              <a:t>Machines</a:t>
            </a:r>
          </a:p>
          <a:p>
            <a:endParaRPr lang="fr-FR" dirty="0"/>
          </a:p>
        </p:txBody>
      </p:sp>
      <p:sp>
        <p:nvSpPr>
          <p:cNvPr id="4" name="Espace réservé du numéro de diapositive 3">
            <a:extLst>
              <a:ext uri="{FF2B5EF4-FFF2-40B4-BE49-F238E27FC236}">
                <a16:creationId xmlns:a16="http://schemas.microsoft.com/office/drawing/2014/main" id="{6BB2AEFD-48AB-4D14-9C89-0F573C6AC25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67</a:t>
            </a:fld>
            <a:endParaRPr lang="fr-FR" dirty="0"/>
          </a:p>
        </p:txBody>
      </p:sp>
      <p:sp>
        <p:nvSpPr>
          <p:cNvPr id="5" name="Rectangle 4">
            <a:extLst>
              <a:ext uri="{FF2B5EF4-FFF2-40B4-BE49-F238E27FC236}">
                <a16:creationId xmlns:a16="http://schemas.microsoft.com/office/drawing/2014/main" id="{460FD09D-889C-456D-B759-4D257FCF26AC}"/>
              </a:ext>
            </a:extLst>
          </p:cNvPr>
          <p:cNvSpPr/>
          <p:nvPr/>
        </p:nvSpPr>
        <p:spPr>
          <a:xfrm>
            <a:off x="5755602" y="1920895"/>
            <a:ext cx="6263800" cy="2123658"/>
          </a:xfrm>
          <a:prstGeom prst="rect">
            <a:avLst/>
          </a:prstGeom>
          <a:ln w="3175">
            <a:solidFill>
              <a:schemeClr val="accent1">
                <a:lumMod val="75000"/>
              </a:schemeClr>
            </a:solidFill>
          </a:ln>
        </p:spPr>
        <p:txBody>
          <a:bodyPr wrap="square">
            <a:spAutoFit/>
          </a:bodyPr>
          <a:lstStyle/>
          <a:p>
            <a:pPr lvl="1"/>
            <a:r>
              <a:rPr lang="fr-FR" sz="4400" b="1" dirty="0">
                <a:solidFill>
                  <a:srgbClr val="0070C0"/>
                </a:solidFill>
              </a:rPr>
              <a:t>Centré sur le besoin </a:t>
            </a:r>
            <a:r>
              <a:rPr lang="fr-FR" sz="4400" dirty="0">
                <a:solidFill>
                  <a:schemeClr val="tx2">
                    <a:lumMod val="75000"/>
                  </a:schemeClr>
                </a:solidFill>
              </a:rPr>
              <a:t>&gt;</a:t>
            </a:r>
          </a:p>
          <a:p>
            <a:pPr lvl="1"/>
            <a:r>
              <a:rPr lang="fr-FR" sz="4400" dirty="0">
                <a:solidFill>
                  <a:schemeClr val="tx2">
                    <a:lumMod val="75000"/>
                  </a:schemeClr>
                </a:solidFill>
              </a:rPr>
              <a:t>Méthode &gt; </a:t>
            </a:r>
            <a:r>
              <a:rPr lang="fr-FR" sz="4400" dirty="0">
                <a:solidFill>
                  <a:schemeClr val="bg1">
                    <a:lumMod val="65000"/>
                  </a:schemeClr>
                </a:solidFill>
              </a:rPr>
              <a:t>popote interne</a:t>
            </a:r>
          </a:p>
        </p:txBody>
      </p:sp>
      <p:cxnSp>
        <p:nvCxnSpPr>
          <p:cNvPr id="7" name="Connecteur droit avec flèche 6">
            <a:extLst>
              <a:ext uri="{FF2B5EF4-FFF2-40B4-BE49-F238E27FC236}">
                <a16:creationId xmlns:a16="http://schemas.microsoft.com/office/drawing/2014/main" id="{388E6B64-457A-45D2-BAB9-F56496E58489}"/>
              </a:ext>
            </a:extLst>
          </p:cNvPr>
          <p:cNvCxnSpPr>
            <a:cxnSpLocks/>
          </p:cNvCxnSpPr>
          <p:nvPr/>
        </p:nvCxnSpPr>
        <p:spPr>
          <a:xfrm>
            <a:off x="3646583" y="2710149"/>
            <a:ext cx="2109019"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287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211B-2787-46FA-A765-D75FD1E880FE}"/>
              </a:ext>
            </a:extLst>
          </p:cNvPr>
          <p:cNvSpPr>
            <a:spLocks noGrp="1"/>
          </p:cNvSpPr>
          <p:nvPr>
            <p:ph type="title"/>
          </p:nvPr>
        </p:nvSpPr>
        <p:spPr>
          <a:xfrm>
            <a:off x="222380" y="-81426"/>
            <a:ext cx="10515600" cy="1325563"/>
          </a:xfrm>
        </p:spPr>
        <p:txBody>
          <a:bodyPr/>
          <a:lstStyle/>
          <a:p>
            <a:r>
              <a:rPr lang="fr-FR" dirty="0"/>
              <a:t>Choisissez les priorités</a:t>
            </a:r>
          </a:p>
        </p:txBody>
      </p:sp>
      <p:sp>
        <p:nvSpPr>
          <p:cNvPr id="3" name="Espace réservé du contenu 2">
            <a:extLst>
              <a:ext uri="{FF2B5EF4-FFF2-40B4-BE49-F238E27FC236}">
                <a16:creationId xmlns:a16="http://schemas.microsoft.com/office/drawing/2014/main" id="{68ED790C-713A-4178-93E0-DCBE611B2B56}"/>
              </a:ext>
            </a:extLst>
          </p:cNvPr>
          <p:cNvSpPr>
            <a:spLocks noGrp="1"/>
          </p:cNvSpPr>
          <p:nvPr>
            <p:ph idx="1"/>
          </p:nvPr>
        </p:nvSpPr>
        <p:spPr>
          <a:xfrm>
            <a:off x="688910" y="1353148"/>
            <a:ext cx="4526902" cy="5003202"/>
          </a:xfrm>
        </p:spPr>
        <p:txBody>
          <a:bodyPr>
            <a:normAutofit fontScale="85000" lnSpcReduction="20000"/>
          </a:bodyPr>
          <a:lstStyle/>
          <a:p>
            <a:pPr marL="514350" indent="-514350">
              <a:buFont typeface="+mj-lt"/>
              <a:buAutoNum type="arabicPeriod"/>
            </a:pPr>
            <a:r>
              <a:rPr lang="fr-FR" sz="5400" dirty="0">
                <a:solidFill>
                  <a:schemeClr val="bg1">
                    <a:lumMod val="75000"/>
                  </a:schemeClr>
                </a:solidFill>
              </a:rPr>
              <a:t>Vous</a:t>
            </a:r>
          </a:p>
          <a:p>
            <a:pPr marL="514350" indent="-514350">
              <a:buFont typeface="+mj-lt"/>
              <a:buAutoNum type="arabicPeriod"/>
            </a:pPr>
            <a:r>
              <a:rPr lang="fr-FR" sz="4400" dirty="0">
                <a:solidFill>
                  <a:schemeClr val="bg1">
                    <a:lumMod val="75000"/>
                  </a:schemeClr>
                </a:solidFill>
              </a:rPr>
              <a:t>Besoin</a:t>
            </a:r>
          </a:p>
          <a:p>
            <a:pPr marL="514350" indent="-514350">
              <a:buFont typeface="+mj-lt"/>
              <a:buAutoNum type="arabicPeriod"/>
            </a:pPr>
            <a:r>
              <a:rPr lang="fr-FR" sz="4000" dirty="0">
                <a:solidFill>
                  <a:schemeClr val="bg1">
                    <a:lumMod val="75000"/>
                  </a:schemeClr>
                </a:solidFill>
              </a:rPr>
              <a:t>Organisation</a:t>
            </a:r>
          </a:p>
          <a:p>
            <a:pPr marL="514350" indent="-514350">
              <a:buFont typeface="+mj-lt"/>
              <a:buAutoNum type="arabicPeriod"/>
            </a:pPr>
            <a:r>
              <a:rPr lang="fr-FR" sz="3600" dirty="0"/>
              <a:t>Architecture physique</a:t>
            </a:r>
          </a:p>
          <a:p>
            <a:pPr marL="514350" indent="-514350">
              <a:buFont typeface="+mj-lt"/>
              <a:buAutoNum type="arabicPeriod"/>
            </a:pPr>
            <a:r>
              <a:rPr lang="fr-FR" sz="3200" dirty="0">
                <a:solidFill>
                  <a:schemeClr val="bg1">
                    <a:lumMod val="85000"/>
                  </a:schemeClr>
                </a:solidFill>
              </a:rPr>
              <a:t>Architecture logiciel </a:t>
            </a:r>
          </a:p>
          <a:p>
            <a:pPr marL="971550" lvl="1" indent="-514350">
              <a:buFont typeface="+mj-lt"/>
              <a:buAutoNum type="arabicPeriod"/>
            </a:pPr>
            <a:r>
              <a:rPr lang="fr-FR" sz="2800" dirty="0">
                <a:solidFill>
                  <a:schemeClr val="bg1">
                    <a:lumMod val="85000"/>
                  </a:schemeClr>
                </a:solidFill>
              </a:rPr>
              <a:t>Librairies</a:t>
            </a:r>
            <a:r>
              <a:rPr lang="fr-FR" sz="3600" dirty="0">
                <a:solidFill>
                  <a:schemeClr val="bg1">
                    <a:lumMod val="85000"/>
                  </a:schemeClr>
                </a:solidFill>
              </a:rPr>
              <a:t> </a:t>
            </a:r>
          </a:p>
          <a:p>
            <a:pPr marL="971550" lvl="1" indent="-514350">
              <a:buFont typeface="+mj-lt"/>
              <a:buAutoNum type="arabicPeriod"/>
            </a:pPr>
            <a:r>
              <a:rPr lang="fr-FR" dirty="0">
                <a:solidFill>
                  <a:schemeClr val="bg1">
                    <a:lumMod val="85000"/>
                  </a:schemeClr>
                </a:solidFill>
              </a:rPr>
              <a:t>Répertoires</a:t>
            </a:r>
          </a:p>
          <a:p>
            <a:pPr marL="971550" lvl="1" indent="-514350">
              <a:buFont typeface="+mj-lt"/>
              <a:buAutoNum type="arabicPeriod"/>
            </a:pPr>
            <a:r>
              <a:rPr lang="fr-FR" dirty="0">
                <a:solidFill>
                  <a:schemeClr val="bg1">
                    <a:lumMod val="85000"/>
                  </a:schemeClr>
                </a:solidFill>
              </a:rPr>
              <a:t>Fichiers</a:t>
            </a:r>
          </a:p>
          <a:p>
            <a:pPr marL="971550" lvl="1" indent="-514350">
              <a:buFont typeface="+mj-lt"/>
              <a:buAutoNum type="arabicPeriod"/>
            </a:pPr>
            <a:r>
              <a:rPr lang="fr-FR" dirty="0">
                <a:solidFill>
                  <a:schemeClr val="bg1">
                    <a:lumMod val="85000"/>
                  </a:schemeClr>
                </a:solidFill>
              </a:rPr>
              <a:t>Objets / Scope</a:t>
            </a:r>
          </a:p>
          <a:p>
            <a:pPr marL="971550" lvl="1" indent="-514350">
              <a:buFont typeface="+mj-lt"/>
              <a:buAutoNum type="arabicPeriod"/>
            </a:pPr>
            <a:r>
              <a:rPr lang="fr-FR" dirty="0">
                <a:solidFill>
                  <a:schemeClr val="bg1">
                    <a:lumMod val="85000"/>
                  </a:schemeClr>
                </a:solidFill>
              </a:rPr>
              <a:t>Fonctions</a:t>
            </a:r>
          </a:p>
          <a:p>
            <a:pPr marL="514350" indent="-514350">
              <a:buFont typeface="+mj-lt"/>
              <a:buAutoNum type="arabicPeriod"/>
            </a:pPr>
            <a:r>
              <a:rPr lang="fr-FR" dirty="0">
                <a:solidFill>
                  <a:schemeClr val="bg1">
                    <a:lumMod val="85000"/>
                  </a:schemeClr>
                </a:solidFill>
              </a:rPr>
              <a:t>Données</a:t>
            </a:r>
          </a:p>
          <a:p>
            <a:pPr marL="514350" indent="-514350">
              <a:buFont typeface="+mj-lt"/>
              <a:buAutoNum type="arabicPeriod"/>
            </a:pPr>
            <a:r>
              <a:rPr lang="fr-FR" sz="2400" dirty="0">
                <a:solidFill>
                  <a:schemeClr val="bg1">
                    <a:lumMod val="85000"/>
                  </a:schemeClr>
                </a:solidFill>
              </a:rPr>
              <a:t>Machines</a:t>
            </a:r>
          </a:p>
          <a:p>
            <a:endParaRPr lang="fr-FR" dirty="0"/>
          </a:p>
        </p:txBody>
      </p:sp>
      <p:sp>
        <p:nvSpPr>
          <p:cNvPr id="4" name="Espace réservé du numéro de diapositive 3">
            <a:extLst>
              <a:ext uri="{FF2B5EF4-FFF2-40B4-BE49-F238E27FC236}">
                <a16:creationId xmlns:a16="http://schemas.microsoft.com/office/drawing/2014/main" id="{6BB2AEFD-48AB-4D14-9C89-0F573C6AC25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68</a:t>
            </a:fld>
            <a:endParaRPr lang="fr-FR" dirty="0"/>
          </a:p>
        </p:txBody>
      </p:sp>
      <p:sp>
        <p:nvSpPr>
          <p:cNvPr id="5" name="Rectangle 4">
            <a:extLst>
              <a:ext uri="{FF2B5EF4-FFF2-40B4-BE49-F238E27FC236}">
                <a16:creationId xmlns:a16="http://schemas.microsoft.com/office/drawing/2014/main" id="{460FD09D-889C-456D-B759-4D257FCF26AC}"/>
              </a:ext>
            </a:extLst>
          </p:cNvPr>
          <p:cNvSpPr/>
          <p:nvPr/>
        </p:nvSpPr>
        <p:spPr>
          <a:xfrm>
            <a:off x="5771453" y="1958851"/>
            <a:ext cx="6263800" cy="3477875"/>
          </a:xfrm>
          <a:prstGeom prst="rect">
            <a:avLst/>
          </a:prstGeom>
          <a:ln w="3175">
            <a:solidFill>
              <a:schemeClr val="accent1">
                <a:lumMod val="75000"/>
              </a:schemeClr>
            </a:solidFill>
          </a:ln>
        </p:spPr>
        <p:txBody>
          <a:bodyPr wrap="square">
            <a:spAutoFit/>
          </a:bodyPr>
          <a:lstStyle/>
          <a:p>
            <a:pPr lvl="1"/>
            <a:r>
              <a:rPr lang="fr-FR" sz="4400" b="1" dirty="0">
                <a:solidFill>
                  <a:srgbClr val="0070C0"/>
                </a:solidFill>
              </a:rPr>
              <a:t>Adapté aux besoins du moment </a:t>
            </a:r>
            <a:r>
              <a:rPr lang="fr-FR" sz="4400" dirty="0"/>
              <a:t>&gt; </a:t>
            </a:r>
            <a:r>
              <a:rPr lang="fr-FR" sz="4400" dirty="0">
                <a:solidFill>
                  <a:schemeClr val="tx2">
                    <a:lumMod val="75000"/>
                  </a:schemeClr>
                </a:solidFill>
              </a:rPr>
              <a:t>Choix outils/plateforme </a:t>
            </a:r>
            <a:r>
              <a:rPr lang="fr-FR" sz="4400" dirty="0"/>
              <a:t>&gt; </a:t>
            </a:r>
            <a:r>
              <a:rPr lang="fr-FR" sz="4400" dirty="0">
                <a:solidFill>
                  <a:schemeClr val="bg1">
                    <a:lumMod val="65000"/>
                  </a:schemeClr>
                </a:solidFill>
              </a:rPr>
              <a:t>Vision théorique désirée idéale qui n’existe pas</a:t>
            </a:r>
          </a:p>
        </p:txBody>
      </p:sp>
      <p:cxnSp>
        <p:nvCxnSpPr>
          <p:cNvPr id="7" name="Connecteur droit avec flèche 6">
            <a:extLst>
              <a:ext uri="{FF2B5EF4-FFF2-40B4-BE49-F238E27FC236}">
                <a16:creationId xmlns:a16="http://schemas.microsoft.com/office/drawing/2014/main" id="{388E6B64-457A-45D2-BAB9-F56496E58489}"/>
              </a:ext>
            </a:extLst>
          </p:cNvPr>
          <p:cNvCxnSpPr>
            <a:cxnSpLocks/>
          </p:cNvCxnSpPr>
          <p:nvPr/>
        </p:nvCxnSpPr>
        <p:spPr>
          <a:xfrm>
            <a:off x="4924540" y="3205908"/>
            <a:ext cx="84691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67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211B-2787-46FA-A765-D75FD1E880FE}"/>
              </a:ext>
            </a:extLst>
          </p:cNvPr>
          <p:cNvSpPr>
            <a:spLocks noGrp="1"/>
          </p:cNvSpPr>
          <p:nvPr>
            <p:ph type="title"/>
          </p:nvPr>
        </p:nvSpPr>
        <p:spPr>
          <a:xfrm>
            <a:off x="222380" y="-81426"/>
            <a:ext cx="10515600" cy="1325563"/>
          </a:xfrm>
        </p:spPr>
        <p:txBody>
          <a:bodyPr/>
          <a:lstStyle/>
          <a:p>
            <a:r>
              <a:rPr lang="fr-FR" dirty="0"/>
              <a:t>Choisissez les priorités</a:t>
            </a:r>
          </a:p>
        </p:txBody>
      </p:sp>
      <p:sp>
        <p:nvSpPr>
          <p:cNvPr id="3" name="Espace réservé du contenu 2">
            <a:extLst>
              <a:ext uri="{FF2B5EF4-FFF2-40B4-BE49-F238E27FC236}">
                <a16:creationId xmlns:a16="http://schemas.microsoft.com/office/drawing/2014/main" id="{68ED790C-713A-4178-93E0-DCBE611B2B56}"/>
              </a:ext>
            </a:extLst>
          </p:cNvPr>
          <p:cNvSpPr>
            <a:spLocks noGrp="1"/>
          </p:cNvSpPr>
          <p:nvPr>
            <p:ph idx="1"/>
          </p:nvPr>
        </p:nvSpPr>
        <p:spPr>
          <a:xfrm>
            <a:off x="688910" y="1353148"/>
            <a:ext cx="4526902" cy="5003202"/>
          </a:xfrm>
        </p:spPr>
        <p:txBody>
          <a:bodyPr>
            <a:normAutofit fontScale="85000" lnSpcReduction="20000"/>
          </a:bodyPr>
          <a:lstStyle/>
          <a:p>
            <a:pPr marL="514350" indent="-514350">
              <a:buFont typeface="+mj-lt"/>
              <a:buAutoNum type="arabicPeriod"/>
            </a:pPr>
            <a:r>
              <a:rPr lang="fr-FR" sz="5400" dirty="0">
                <a:solidFill>
                  <a:schemeClr val="bg1">
                    <a:lumMod val="75000"/>
                  </a:schemeClr>
                </a:solidFill>
              </a:rPr>
              <a:t>Vous</a:t>
            </a:r>
          </a:p>
          <a:p>
            <a:pPr marL="514350" indent="-514350">
              <a:buFont typeface="+mj-lt"/>
              <a:buAutoNum type="arabicPeriod"/>
            </a:pPr>
            <a:r>
              <a:rPr lang="fr-FR" sz="4400" dirty="0">
                <a:solidFill>
                  <a:schemeClr val="bg1">
                    <a:lumMod val="75000"/>
                  </a:schemeClr>
                </a:solidFill>
              </a:rPr>
              <a:t>Besoin</a:t>
            </a:r>
          </a:p>
          <a:p>
            <a:pPr marL="514350" indent="-514350">
              <a:buFont typeface="+mj-lt"/>
              <a:buAutoNum type="arabicPeriod"/>
            </a:pPr>
            <a:r>
              <a:rPr lang="fr-FR" sz="4000" dirty="0">
                <a:solidFill>
                  <a:schemeClr val="bg1">
                    <a:lumMod val="75000"/>
                  </a:schemeClr>
                </a:solidFill>
              </a:rPr>
              <a:t>Organisation</a:t>
            </a:r>
          </a:p>
          <a:p>
            <a:pPr marL="514350" indent="-514350">
              <a:buFont typeface="+mj-lt"/>
              <a:buAutoNum type="arabicPeriod"/>
            </a:pPr>
            <a:r>
              <a:rPr lang="fr-FR" sz="3600" dirty="0">
                <a:solidFill>
                  <a:schemeClr val="bg1">
                    <a:lumMod val="75000"/>
                  </a:schemeClr>
                </a:solidFill>
              </a:rPr>
              <a:t>Architecture physique</a:t>
            </a:r>
          </a:p>
          <a:p>
            <a:pPr marL="514350" indent="-514350">
              <a:buFont typeface="+mj-lt"/>
              <a:buAutoNum type="arabicPeriod"/>
            </a:pPr>
            <a:r>
              <a:rPr lang="fr-FR" sz="3200" dirty="0"/>
              <a:t>Architecture logiciel </a:t>
            </a:r>
          </a:p>
          <a:p>
            <a:pPr marL="971550" lvl="1" indent="-514350">
              <a:buFont typeface="+mj-lt"/>
              <a:buAutoNum type="arabicPeriod"/>
            </a:pPr>
            <a:r>
              <a:rPr lang="fr-FR" sz="2800" dirty="0">
                <a:solidFill>
                  <a:schemeClr val="accent1">
                    <a:lumMod val="75000"/>
                  </a:schemeClr>
                </a:solidFill>
              </a:rPr>
              <a:t>Librairies</a:t>
            </a:r>
            <a:r>
              <a:rPr lang="fr-FR" sz="3600" dirty="0">
                <a:solidFill>
                  <a:schemeClr val="accent1">
                    <a:lumMod val="75000"/>
                  </a:schemeClr>
                </a:solidFill>
              </a:rPr>
              <a:t> </a:t>
            </a:r>
          </a:p>
          <a:p>
            <a:pPr marL="971550" lvl="1" indent="-514350">
              <a:buFont typeface="+mj-lt"/>
              <a:buAutoNum type="arabicPeriod"/>
            </a:pPr>
            <a:r>
              <a:rPr lang="fr-FR" dirty="0">
                <a:solidFill>
                  <a:schemeClr val="accent1">
                    <a:lumMod val="75000"/>
                  </a:schemeClr>
                </a:solidFill>
              </a:rPr>
              <a:t>Répertoires</a:t>
            </a:r>
          </a:p>
          <a:p>
            <a:pPr marL="971550" lvl="1" indent="-514350">
              <a:buFont typeface="+mj-lt"/>
              <a:buAutoNum type="arabicPeriod"/>
            </a:pPr>
            <a:r>
              <a:rPr lang="fr-FR" dirty="0">
                <a:solidFill>
                  <a:schemeClr val="accent1">
                    <a:lumMod val="75000"/>
                  </a:schemeClr>
                </a:solidFill>
              </a:rPr>
              <a:t>Fichiers</a:t>
            </a:r>
          </a:p>
          <a:p>
            <a:pPr marL="971550" lvl="1" indent="-514350">
              <a:buFont typeface="+mj-lt"/>
              <a:buAutoNum type="arabicPeriod"/>
            </a:pPr>
            <a:r>
              <a:rPr lang="fr-FR" dirty="0">
                <a:solidFill>
                  <a:schemeClr val="accent1">
                    <a:lumMod val="75000"/>
                  </a:schemeClr>
                </a:solidFill>
              </a:rPr>
              <a:t>Objets / Scope</a:t>
            </a:r>
          </a:p>
          <a:p>
            <a:pPr marL="971550" lvl="1" indent="-514350">
              <a:buFont typeface="+mj-lt"/>
              <a:buAutoNum type="arabicPeriod"/>
            </a:pPr>
            <a:r>
              <a:rPr lang="fr-FR" dirty="0">
                <a:solidFill>
                  <a:schemeClr val="accent1">
                    <a:lumMod val="75000"/>
                  </a:schemeClr>
                </a:solidFill>
              </a:rPr>
              <a:t>Fonctions</a:t>
            </a:r>
          </a:p>
          <a:p>
            <a:pPr marL="514350" indent="-514350">
              <a:buFont typeface="+mj-lt"/>
              <a:buAutoNum type="arabicPeriod"/>
            </a:pPr>
            <a:r>
              <a:rPr lang="fr-FR" dirty="0">
                <a:solidFill>
                  <a:schemeClr val="bg1">
                    <a:lumMod val="85000"/>
                  </a:schemeClr>
                </a:solidFill>
              </a:rPr>
              <a:t>Données</a:t>
            </a:r>
          </a:p>
          <a:p>
            <a:pPr marL="514350" indent="-514350">
              <a:buFont typeface="+mj-lt"/>
              <a:buAutoNum type="arabicPeriod"/>
            </a:pPr>
            <a:r>
              <a:rPr lang="fr-FR" sz="2400" dirty="0">
                <a:solidFill>
                  <a:schemeClr val="bg1">
                    <a:lumMod val="85000"/>
                  </a:schemeClr>
                </a:solidFill>
              </a:rPr>
              <a:t>Machines</a:t>
            </a:r>
          </a:p>
          <a:p>
            <a:endParaRPr lang="fr-FR" dirty="0"/>
          </a:p>
        </p:txBody>
      </p:sp>
      <p:sp>
        <p:nvSpPr>
          <p:cNvPr id="4" name="Espace réservé du numéro de diapositive 3">
            <a:extLst>
              <a:ext uri="{FF2B5EF4-FFF2-40B4-BE49-F238E27FC236}">
                <a16:creationId xmlns:a16="http://schemas.microsoft.com/office/drawing/2014/main" id="{6BB2AEFD-48AB-4D14-9C89-0F573C6AC25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69</a:t>
            </a:fld>
            <a:endParaRPr lang="fr-FR" dirty="0"/>
          </a:p>
        </p:txBody>
      </p:sp>
      <p:sp>
        <p:nvSpPr>
          <p:cNvPr id="5" name="Rectangle 4">
            <a:extLst>
              <a:ext uri="{FF2B5EF4-FFF2-40B4-BE49-F238E27FC236}">
                <a16:creationId xmlns:a16="http://schemas.microsoft.com/office/drawing/2014/main" id="{460FD09D-889C-456D-B759-4D257FCF26AC}"/>
              </a:ext>
            </a:extLst>
          </p:cNvPr>
          <p:cNvSpPr/>
          <p:nvPr/>
        </p:nvSpPr>
        <p:spPr>
          <a:xfrm>
            <a:off x="5771453" y="1536044"/>
            <a:ext cx="6263800" cy="4154984"/>
          </a:xfrm>
          <a:prstGeom prst="rect">
            <a:avLst/>
          </a:prstGeom>
          <a:ln w="3175">
            <a:solidFill>
              <a:schemeClr val="accent1">
                <a:lumMod val="75000"/>
              </a:schemeClr>
            </a:solidFill>
          </a:ln>
        </p:spPr>
        <p:txBody>
          <a:bodyPr wrap="square">
            <a:spAutoFit/>
          </a:bodyPr>
          <a:lstStyle/>
          <a:p>
            <a:pPr lvl="1"/>
            <a:r>
              <a:rPr lang="fr-FR" sz="4400" b="1" dirty="0">
                <a:solidFill>
                  <a:srgbClr val="0070C0"/>
                </a:solidFill>
              </a:rPr>
              <a:t>Découpage par pan fonctionnel </a:t>
            </a:r>
            <a:r>
              <a:rPr lang="fr-FR" sz="4400" dirty="0"/>
              <a:t>&gt; Programmation sans couplage &gt; </a:t>
            </a:r>
            <a:r>
              <a:rPr lang="fr-FR" sz="4400" dirty="0">
                <a:solidFill>
                  <a:schemeClr val="tx2">
                    <a:lumMod val="75000"/>
                  </a:schemeClr>
                </a:solidFill>
              </a:rPr>
              <a:t>Choix langages/outils </a:t>
            </a:r>
            <a:r>
              <a:rPr lang="fr-FR" sz="4400" dirty="0"/>
              <a:t>&gt; </a:t>
            </a:r>
            <a:r>
              <a:rPr lang="fr-FR" sz="4400" dirty="0">
                <a:solidFill>
                  <a:schemeClr val="bg1">
                    <a:lumMod val="65000"/>
                  </a:schemeClr>
                </a:solidFill>
              </a:rPr>
              <a:t>Choix des </a:t>
            </a:r>
            <a:r>
              <a:rPr lang="fr-FR" sz="4400" dirty="0" err="1">
                <a:solidFill>
                  <a:schemeClr val="bg1">
                    <a:lumMod val="65000"/>
                  </a:schemeClr>
                </a:solidFill>
              </a:rPr>
              <a:t>Frameworks</a:t>
            </a:r>
            <a:r>
              <a:rPr lang="fr-FR" sz="4400" dirty="0">
                <a:solidFill>
                  <a:schemeClr val="bg1">
                    <a:lumMod val="65000"/>
                  </a:schemeClr>
                </a:solidFill>
              </a:rPr>
              <a:t> </a:t>
            </a:r>
          </a:p>
        </p:txBody>
      </p:sp>
      <p:cxnSp>
        <p:nvCxnSpPr>
          <p:cNvPr id="7" name="Connecteur droit avec flèche 6">
            <a:extLst>
              <a:ext uri="{FF2B5EF4-FFF2-40B4-BE49-F238E27FC236}">
                <a16:creationId xmlns:a16="http://schemas.microsoft.com/office/drawing/2014/main" id="{388E6B64-457A-45D2-BAB9-F56496E58489}"/>
              </a:ext>
            </a:extLst>
          </p:cNvPr>
          <p:cNvCxnSpPr>
            <a:cxnSpLocks/>
          </p:cNvCxnSpPr>
          <p:nvPr/>
        </p:nvCxnSpPr>
        <p:spPr>
          <a:xfrm>
            <a:off x="4439798" y="3613536"/>
            <a:ext cx="133165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645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ACF18-7267-44E4-BEAC-B140AC8100AE}"/>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8B0B6067-43D2-48C1-9D8A-E2483C8695A6}"/>
              </a:ext>
            </a:extLst>
          </p:cNvPr>
          <p:cNvSpPr>
            <a:spLocks noGrp="1"/>
          </p:cNvSpPr>
          <p:nvPr>
            <p:ph idx="1"/>
          </p:nvPr>
        </p:nvSpPr>
        <p:spPr>
          <a:xfrm>
            <a:off x="838200" y="1468619"/>
            <a:ext cx="10515600" cy="5062810"/>
          </a:xfrm>
        </p:spPr>
        <p:txBody>
          <a:bodyPr>
            <a:normAutofit/>
          </a:bodyPr>
          <a:lstStyle/>
          <a:p>
            <a:pPr marL="514350" indent="-514350">
              <a:buFont typeface="+mj-lt"/>
              <a:buAutoNum type="arabicPeriod"/>
            </a:pPr>
            <a:r>
              <a:rPr lang="fr-FR" sz="3200" dirty="0">
                <a:solidFill>
                  <a:schemeClr val="accent3">
                    <a:lumMod val="60000"/>
                    <a:lumOff val="40000"/>
                  </a:schemeClr>
                </a:solidFill>
              </a:rPr>
              <a:t>Qu’est-ce qu’un objet fractal ?</a:t>
            </a:r>
          </a:p>
          <a:p>
            <a:pPr marL="514350" indent="-514350">
              <a:buFont typeface="+mj-lt"/>
              <a:buAutoNum type="arabicPeriod"/>
            </a:pPr>
            <a:r>
              <a:rPr lang="fr-FR" sz="3200" dirty="0">
                <a:solidFill>
                  <a:schemeClr val="accent3">
                    <a:lumMod val="60000"/>
                    <a:lumOff val="40000"/>
                  </a:schemeClr>
                </a:solidFill>
              </a:rPr>
              <a:t>Quelles corrélations entre les Fractales et l’informatique pouvons-nous faire ?</a:t>
            </a:r>
          </a:p>
          <a:p>
            <a:pPr marL="514350" indent="-514350">
              <a:buFont typeface="+mj-lt"/>
              <a:buAutoNum type="arabicPeriod"/>
            </a:pPr>
            <a:r>
              <a:rPr lang="fr-FR" sz="3200" dirty="0">
                <a:solidFill>
                  <a:schemeClr val="accent3">
                    <a:lumMod val="60000"/>
                    <a:lumOff val="40000"/>
                  </a:schemeClr>
                </a:solidFill>
              </a:rPr>
              <a:t>Quelles sont les échelles d’observation d’un projet informatique ?</a:t>
            </a:r>
          </a:p>
          <a:p>
            <a:pPr marL="514350" indent="-514350">
              <a:buFont typeface="+mj-lt"/>
              <a:buAutoNum type="arabicPeriod"/>
            </a:pPr>
            <a:r>
              <a:rPr lang="fr-FR" sz="3200" dirty="0">
                <a:solidFill>
                  <a:schemeClr val="accent3">
                    <a:lumMod val="60000"/>
                    <a:lumOff val="40000"/>
                  </a:schemeClr>
                </a:solidFill>
              </a:rPr>
              <a:t>A chaque niveau quelles sont les similarités et qu’est ce qui est vraiment important ?</a:t>
            </a:r>
          </a:p>
          <a:p>
            <a:pPr marL="514350" indent="-514350">
              <a:buFont typeface="+mj-lt"/>
              <a:buAutoNum type="arabicPeriod"/>
            </a:pPr>
            <a:r>
              <a:rPr lang="fr-FR" sz="3200" dirty="0"/>
              <a:t>Mode d’emploi pour réaliser une application</a:t>
            </a:r>
          </a:p>
        </p:txBody>
      </p:sp>
      <p:sp>
        <p:nvSpPr>
          <p:cNvPr id="4" name="Espace réservé du numéro de diapositive 3">
            <a:extLst>
              <a:ext uri="{FF2B5EF4-FFF2-40B4-BE49-F238E27FC236}">
                <a16:creationId xmlns:a16="http://schemas.microsoft.com/office/drawing/2014/main" id="{C64A4E5F-5DFC-496B-AB0C-51D2AA10FD04}"/>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7</a:t>
            </a:fld>
            <a:endParaRPr lang="fr-FR"/>
          </a:p>
        </p:txBody>
      </p:sp>
    </p:spTree>
    <p:extLst>
      <p:ext uri="{BB962C8B-B14F-4D97-AF65-F5344CB8AC3E}">
        <p14:creationId xmlns:p14="http://schemas.microsoft.com/office/powerpoint/2010/main" val="1477307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211B-2787-46FA-A765-D75FD1E880FE}"/>
              </a:ext>
            </a:extLst>
          </p:cNvPr>
          <p:cNvSpPr>
            <a:spLocks noGrp="1"/>
          </p:cNvSpPr>
          <p:nvPr>
            <p:ph type="title"/>
          </p:nvPr>
        </p:nvSpPr>
        <p:spPr>
          <a:xfrm>
            <a:off x="222380" y="-81426"/>
            <a:ext cx="10515600" cy="1325563"/>
          </a:xfrm>
        </p:spPr>
        <p:txBody>
          <a:bodyPr/>
          <a:lstStyle/>
          <a:p>
            <a:r>
              <a:rPr lang="fr-FR" dirty="0"/>
              <a:t>Choisissez les priorités</a:t>
            </a:r>
          </a:p>
        </p:txBody>
      </p:sp>
      <p:sp>
        <p:nvSpPr>
          <p:cNvPr id="3" name="Espace réservé du contenu 2">
            <a:extLst>
              <a:ext uri="{FF2B5EF4-FFF2-40B4-BE49-F238E27FC236}">
                <a16:creationId xmlns:a16="http://schemas.microsoft.com/office/drawing/2014/main" id="{68ED790C-713A-4178-93E0-DCBE611B2B56}"/>
              </a:ext>
            </a:extLst>
          </p:cNvPr>
          <p:cNvSpPr>
            <a:spLocks noGrp="1"/>
          </p:cNvSpPr>
          <p:nvPr>
            <p:ph idx="1"/>
          </p:nvPr>
        </p:nvSpPr>
        <p:spPr>
          <a:xfrm>
            <a:off x="688910" y="1353148"/>
            <a:ext cx="4526902" cy="5003202"/>
          </a:xfrm>
        </p:spPr>
        <p:txBody>
          <a:bodyPr>
            <a:normAutofit fontScale="85000" lnSpcReduction="20000"/>
          </a:bodyPr>
          <a:lstStyle/>
          <a:p>
            <a:pPr marL="514350" indent="-514350">
              <a:buFont typeface="+mj-lt"/>
              <a:buAutoNum type="arabicPeriod"/>
            </a:pPr>
            <a:r>
              <a:rPr lang="fr-FR" sz="5400" dirty="0">
                <a:solidFill>
                  <a:schemeClr val="bg1">
                    <a:lumMod val="75000"/>
                  </a:schemeClr>
                </a:solidFill>
              </a:rPr>
              <a:t>Vous</a:t>
            </a:r>
          </a:p>
          <a:p>
            <a:pPr marL="514350" indent="-514350">
              <a:buFont typeface="+mj-lt"/>
              <a:buAutoNum type="arabicPeriod"/>
            </a:pPr>
            <a:r>
              <a:rPr lang="fr-FR" sz="4400" dirty="0">
                <a:solidFill>
                  <a:schemeClr val="bg1">
                    <a:lumMod val="75000"/>
                  </a:schemeClr>
                </a:solidFill>
              </a:rPr>
              <a:t>Besoin</a:t>
            </a:r>
          </a:p>
          <a:p>
            <a:pPr marL="514350" indent="-514350">
              <a:buFont typeface="+mj-lt"/>
              <a:buAutoNum type="arabicPeriod"/>
            </a:pPr>
            <a:r>
              <a:rPr lang="fr-FR" sz="4000" dirty="0">
                <a:solidFill>
                  <a:schemeClr val="bg1">
                    <a:lumMod val="75000"/>
                  </a:schemeClr>
                </a:solidFill>
              </a:rPr>
              <a:t>Organisation</a:t>
            </a:r>
          </a:p>
          <a:p>
            <a:pPr marL="514350" indent="-514350">
              <a:buFont typeface="+mj-lt"/>
              <a:buAutoNum type="arabicPeriod"/>
            </a:pPr>
            <a:r>
              <a:rPr lang="fr-FR" sz="3600" dirty="0">
                <a:solidFill>
                  <a:schemeClr val="bg1">
                    <a:lumMod val="75000"/>
                  </a:schemeClr>
                </a:solidFill>
              </a:rPr>
              <a:t>Architecture physique</a:t>
            </a:r>
          </a:p>
          <a:p>
            <a:pPr marL="514350" indent="-514350">
              <a:buFont typeface="+mj-lt"/>
              <a:buAutoNum type="arabicPeriod"/>
            </a:pPr>
            <a:r>
              <a:rPr lang="fr-FR" sz="3200" dirty="0">
                <a:solidFill>
                  <a:schemeClr val="bg1">
                    <a:lumMod val="75000"/>
                  </a:schemeClr>
                </a:solidFill>
              </a:rPr>
              <a:t>Architecture logiciel </a:t>
            </a:r>
          </a:p>
          <a:p>
            <a:pPr marL="971550" lvl="1" indent="-514350">
              <a:buFont typeface="+mj-lt"/>
              <a:buAutoNum type="arabicPeriod"/>
            </a:pPr>
            <a:r>
              <a:rPr lang="fr-FR" sz="2800" dirty="0">
                <a:solidFill>
                  <a:schemeClr val="bg1">
                    <a:lumMod val="75000"/>
                  </a:schemeClr>
                </a:solidFill>
              </a:rPr>
              <a:t>Librairies</a:t>
            </a:r>
            <a:r>
              <a:rPr lang="fr-FR" sz="3600" dirty="0">
                <a:solidFill>
                  <a:schemeClr val="bg1">
                    <a:lumMod val="75000"/>
                  </a:schemeClr>
                </a:solidFill>
              </a:rPr>
              <a:t> </a:t>
            </a:r>
          </a:p>
          <a:p>
            <a:pPr marL="971550" lvl="1" indent="-514350">
              <a:buFont typeface="+mj-lt"/>
              <a:buAutoNum type="arabicPeriod"/>
            </a:pPr>
            <a:r>
              <a:rPr lang="fr-FR" dirty="0">
                <a:solidFill>
                  <a:schemeClr val="bg1">
                    <a:lumMod val="75000"/>
                  </a:schemeClr>
                </a:solidFill>
              </a:rPr>
              <a:t>Répertoires</a:t>
            </a:r>
          </a:p>
          <a:p>
            <a:pPr marL="971550" lvl="1" indent="-514350">
              <a:buFont typeface="+mj-lt"/>
              <a:buAutoNum type="arabicPeriod"/>
            </a:pPr>
            <a:r>
              <a:rPr lang="fr-FR" dirty="0">
                <a:solidFill>
                  <a:schemeClr val="bg1">
                    <a:lumMod val="75000"/>
                  </a:schemeClr>
                </a:solidFill>
              </a:rPr>
              <a:t>Fichiers</a:t>
            </a:r>
          </a:p>
          <a:p>
            <a:pPr marL="971550" lvl="1" indent="-514350">
              <a:buFont typeface="+mj-lt"/>
              <a:buAutoNum type="arabicPeriod"/>
            </a:pPr>
            <a:r>
              <a:rPr lang="fr-FR" dirty="0">
                <a:solidFill>
                  <a:schemeClr val="bg1">
                    <a:lumMod val="75000"/>
                  </a:schemeClr>
                </a:solidFill>
              </a:rPr>
              <a:t>Objets / Scope</a:t>
            </a:r>
          </a:p>
          <a:p>
            <a:pPr marL="971550" lvl="1" indent="-514350">
              <a:buFont typeface="+mj-lt"/>
              <a:buAutoNum type="arabicPeriod"/>
            </a:pPr>
            <a:r>
              <a:rPr lang="fr-FR" dirty="0">
                <a:solidFill>
                  <a:schemeClr val="bg1">
                    <a:lumMod val="75000"/>
                  </a:schemeClr>
                </a:solidFill>
              </a:rPr>
              <a:t>Fonctions</a:t>
            </a:r>
          </a:p>
          <a:p>
            <a:pPr marL="514350" indent="-514350">
              <a:buFont typeface="+mj-lt"/>
              <a:buAutoNum type="arabicPeriod"/>
            </a:pPr>
            <a:r>
              <a:rPr lang="fr-FR" dirty="0"/>
              <a:t>Données</a:t>
            </a:r>
          </a:p>
          <a:p>
            <a:pPr marL="514350" indent="-514350">
              <a:buFont typeface="+mj-lt"/>
              <a:buAutoNum type="arabicPeriod"/>
            </a:pPr>
            <a:r>
              <a:rPr lang="fr-FR" sz="2400" dirty="0">
                <a:solidFill>
                  <a:schemeClr val="bg1">
                    <a:lumMod val="85000"/>
                  </a:schemeClr>
                </a:solidFill>
              </a:rPr>
              <a:t>Machines</a:t>
            </a:r>
          </a:p>
          <a:p>
            <a:endParaRPr lang="fr-FR" dirty="0"/>
          </a:p>
        </p:txBody>
      </p:sp>
      <p:sp>
        <p:nvSpPr>
          <p:cNvPr id="4" name="Espace réservé du numéro de diapositive 3">
            <a:extLst>
              <a:ext uri="{FF2B5EF4-FFF2-40B4-BE49-F238E27FC236}">
                <a16:creationId xmlns:a16="http://schemas.microsoft.com/office/drawing/2014/main" id="{6BB2AEFD-48AB-4D14-9C89-0F573C6AC25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70</a:t>
            </a:fld>
            <a:endParaRPr lang="fr-FR" dirty="0"/>
          </a:p>
        </p:txBody>
      </p:sp>
      <p:sp>
        <p:nvSpPr>
          <p:cNvPr id="5" name="Rectangle 4">
            <a:extLst>
              <a:ext uri="{FF2B5EF4-FFF2-40B4-BE49-F238E27FC236}">
                <a16:creationId xmlns:a16="http://schemas.microsoft.com/office/drawing/2014/main" id="{460FD09D-889C-456D-B759-4D257FCF26AC}"/>
              </a:ext>
            </a:extLst>
          </p:cNvPr>
          <p:cNvSpPr/>
          <p:nvPr/>
        </p:nvSpPr>
        <p:spPr>
          <a:xfrm>
            <a:off x="5771453" y="2516545"/>
            <a:ext cx="6263800" cy="3477875"/>
          </a:xfrm>
          <a:prstGeom prst="rect">
            <a:avLst/>
          </a:prstGeom>
          <a:ln w="3175">
            <a:solidFill>
              <a:schemeClr val="accent1">
                <a:lumMod val="75000"/>
              </a:schemeClr>
            </a:solidFill>
          </a:ln>
        </p:spPr>
        <p:txBody>
          <a:bodyPr wrap="square">
            <a:spAutoFit/>
          </a:bodyPr>
          <a:lstStyle/>
          <a:p>
            <a:pPr lvl="1"/>
            <a:r>
              <a:rPr lang="fr-FR" sz="4400" b="1" dirty="0">
                <a:solidFill>
                  <a:srgbClr val="0070C0"/>
                </a:solidFill>
              </a:rPr>
              <a:t>Découpages par pan fonctionnel </a:t>
            </a:r>
            <a:r>
              <a:rPr lang="fr-FR" sz="4400" dirty="0"/>
              <a:t>&gt; </a:t>
            </a:r>
            <a:r>
              <a:rPr lang="fr-FR" sz="4400" dirty="0">
                <a:solidFill>
                  <a:schemeClr val="tx2">
                    <a:lumMod val="75000"/>
                  </a:schemeClr>
                </a:solidFill>
              </a:rPr>
              <a:t>Choix des bases de données </a:t>
            </a:r>
            <a:r>
              <a:rPr lang="fr-FR" sz="4400" dirty="0"/>
              <a:t>&gt; </a:t>
            </a:r>
            <a:r>
              <a:rPr lang="fr-FR" sz="4400" dirty="0">
                <a:solidFill>
                  <a:schemeClr val="bg1">
                    <a:lumMod val="65000"/>
                  </a:schemeClr>
                </a:solidFill>
              </a:rPr>
              <a:t>Modélisation des données</a:t>
            </a:r>
          </a:p>
        </p:txBody>
      </p:sp>
      <p:cxnSp>
        <p:nvCxnSpPr>
          <p:cNvPr id="7" name="Connecteur droit avec flèche 6">
            <a:extLst>
              <a:ext uri="{FF2B5EF4-FFF2-40B4-BE49-F238E27FC236}">
                <a16:creationId xmlns:a16="http://schemas.microsoft.com/office/drawing/2014/main" id="{388E6B64-457A-45D2-BAB9-F56496E58489}"/>
              </a:ext>
            </a:extLst>
          </p:cNvPr>
          <p:cNvCxnSpPr>
            <a:cxnSpLocks/>
          </p:cNvCxnSpPr>
          <p:nvPr/>
        </p:nvCxnSpPr>
        <p:spPr>
          <a:xfrm>
            <a:off x="2820318" y="5519452"/>
            <a:ext cx="295113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616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4C211B-2787-46FA-A765-D75FD1E880FE}"/>
              </a:ext>
            </a:extLst>
          </p:cNvPr>
          <p:cNvSpPr>
            <a:spLocks noGrp="1"/>
          </p:cNvSpPr>
          <p:nvPr>
            <p:ph type="title"/>
          </p:nvPr>
        </p:nvSpPr>
        <p:spPr>
          <a:xfrm>
            <a:off x="222380" y="-81426"/>
            <a:ext cx="10515600" cy="1325563"/>
          </a:xfrm>
        </p:spPr>
        <p:txBody>
          <a:bodyPr/>
          <a:lstStyle/>
          <a:p>
            <a:r>
              <a:rPr lang="fr-FR" dirty="0"/>
              <a:t>Choisissez les priorités</a:t>
            </a:r>
          </a:p>
        </p:txBody>
      </p:sp>
      <p:sp>
        <p:nvSpPr>
          <p:cNvPr id="3" name="Espace réservé du contenu 2">
            <a:extLst>
              <a:ext uri="{FF2B5EF4-FFF2-40B4-BE49-F238E27FC236}">
                <a16:creationId xmlns:a16="http://schemas.microsoft.com/office/drawing/2014/main" id="{68ED790C-713A-4178-93E0-DCBE611B2B56}"/>
              </a:ext>
            </a:extLst>
          </p:cNvPr>
          <p:cNvSpPr>
            <a:spLocks noGrp="1"/>
          </p:cNvSpPr>
          <p:nvPr>
            <p:ph idx="1"/>
          </p:nvPr>
        </p:nvSpPr>
        <p:spPr>
          <a:xfrm>
            <a:off x="688910" y="1353148"/>
            <a:ext cx="4526902" cy="5003202"/>
          </a:xfrm>
        </p:spPr>
        <p:txBody>
          <a:bodyPr>
            <a:normAutofit fontScale="85000" lnSpcReduction="20000"/>
          </a:bodyPr>
          <a:lstStyle/>
          <a:p>
            <a:pPr marL="514350" indent="-514350">
              <a:buFont typeface="+mj-lt"/>
              <a:buAutoNum type="arabicPeriod"/>
            </a:pPr>
            <a:r>
              <a:rPr lang="fr-FR" sz="5400" dirty="0">
                <a:solidFill>
                  <a:schemeClr val="bg1">
                    <a:lumMod val="75000"/>
                  </a:schemeClr>
                </a:solidFill>
              </a:rPr>
              <a:t>Vous</a:t>
            </a:r>
          </a:p>
          <a:p>
            <a:pPr marL="514350" indent="-514350">
              <a:buFont typeface="+mj-lt"/>
              <a:buAutoNum type="arabicPeriod"/>
            </a:pPr>
            <a:r>
              <a:rPr lang="fr-FR" sz="4400" dirty="0">
                <a:solidFill>
                  <a:schemeClr val="bg1">
                    <a:lumMod val="75000"/>
                  </a:schemeClr>
                </a:solidFill>
              </a:rPr>
              <a:t>Besoin</a:t>
            </a:r>
          </a:p>
          <a:p>
            <a:pPr marL="514350" indent="-514350">
              <a:buFont typeface="+mj-lt"/>
              <a:buAutoNum type="arabicPeriod"/>
            </a:pPr>
            <a:r>
              <a:rPr lang="fr-FR" sz="4000" dirty="0">
                <a:solidFill>
                  <a:schemeClr val="bg1">
                    <a:lumMod val="75000"/>
                  </a:schemeClr>
                </a:solidFill>
              </a:rPr>
              <a:t>Organisation</a:t>
            </a:r>
          </a:p>
          <a:p>
            <a:pPr marL="514350" indent="-514350">
              <a:buFont typeface="+mj-lt"/>
              <a:buAutoNum type="arabicPeriod"/>
            </a:pPr>
            <a:r>
              <a:rPr lang="fr-FR" sz="3600" dirty="0">
                <a:solidFill>
                  <a:schemeClr val="bg1">
                    <a:lumMod val="75000"/>
                  </a:schemeClr>
                </a:solidFill>
              </a:rPr>
              <a:t>Architecture physique</a:t>
            </a:r>
          </a:p>
          <a:p>
            <a:pPr marL="514350" indent="-514350">
              <a:buFont typeface="+mj-lt"/>
              <a:buAutoNum type="arabicPeriod"/>
            </a:pPr>
            <a:r>
              <a:rPr lang="fr-FR" sz="3200" dirty="0">
                <a:solidFill>
                  <a:schemeClr val="bg1">
                    <a:lumMod val="75000"/>
                  </a:schemeClr>
                </a:solidFill>
              </a:rPr>
              <a:t>Architecture logiciel </a:t>
            </a:r>
          </a:p>
          <a:p>
            <a:pPr marL="971550" lvl="1" indent="-514350">
              <a:buFont typeface="+mj-lt"/>
              <a:buAutoNum type="arabicPeriod"/>
            </a:pPr>
            <a:r>
              <a:rPr lang="fr-FR" sz="2800" dirty="0">
                <a:solidFill>
                  <a:schemeClr val="bg1">
                    <a:lumMod val="75000"/>
                  </a:schemeClr>
                </a:solidFill>
              </a:rPr>
              <a:t>Librairies</a:t>
            </a:r>
            <a:r>
              <a:rPr lang="fr-FR" sz="3600" dirty="0">
                <a:solidFill>
                  <a:schemeClr val="bg1">
                    <a:lumMod val="75000"/>
                  </a:schemeClr>
                </a:solidFill>
              </a:rPr>
              <a:t> </a:t>
            </a:r>
          </a:p>
          <a:p>
            <a:pPr marL="971550" lvl="1" indent="-514350">
              <a:buFont typeface="+mj-lt"/>
              <a:buAutoNum type="arabicPeriod"/>
            </a:pPr>
            <a:r>
              <a:rPr lang="fr-FR" dirty="0">
                <a:solidFill>
                  <a:schemeClr val="bg1">
                    <a:lumMod val="75000"/>
                  </a:schemeClr>
                </a:solidFill>
              </a:rPr>
              <a:t>Répertoires</a:t>
            </a:r>
          </a:p>
          <a:p>
            <a:pPr marL="971550" lvl="1" indent="-514350">
              <a:buFont typeface="+mj-lt"/>
              <a:buAutoNum type="arabicPeriod"/>
            </a:pPr>
            <a:r>
              <a:rPr lang="fr-FR" dirty="0">
                <a:solidFill>
                  <a:schemeClr val="bg1">
                    <a:lumMod val="75000"/>
                  </a:schemeClr>
                </a:solidFill>
              </a:rPr>
              <a:t>Fichiers</a:t>
            </a:r>
          </a:p>
          <a:p>
            <a:pPr marL="971550" lvl="1" indent="-514350">
              <a:buFont typeface="+mj-lt"/>
              <a:buAutoNum type="arabicPeriod"/>
            </a:pPr>
            <a:r>
              <a:rPr lang="fr-FR" dirty="0">
                <a:solidFill>
                  <a:schemeClr val="bg1">
                    <a:lumMod val="75000"/>
                  </a:schemeClr>
                </a:solidFill>
              </a:rPr>
              <a:t>Objets / Scope</a:t>
            </a:r>
          </a:p>
          <a:p>
            <a:pPr marL="971550" lvl="1" indent="-514350">
              <a:buFont typeface="+mj-lt"/>
              <a:buAutoNum type="arabicPeriod"/>
            </a:pPr>
            <a:r>
              <a:rPr lang="fr-FR" dirty="0">
                <a:solidFill>
                  <a:schemeClr val="bg1">
                    <a:lumMod val="75000"/>
                  </a:schemeClr>
                </a:solidFill>
              </a:rPr>
              <a:t>Fonctions</a:t>
            </a:r>
          </a:p>
          <a:p>
            <a:pPr marL="514350" indent="-514350">
              <a:buFont typeface="+mj-lt"/>
              <a:buAutoNum type="arabicPeriod"/>
            </a:pPr>
            <a:r>
              <a:rPr lang="fr-FR" dirty="0">
                <a:solidFill>
                  <a:schemeClr val="bg1">
                    <a:lumMod val="75000"/>
                  </a:schemeClr>
                </a:solidFill>
              </a:rPr>
              <a:t>Données</a:t>
            </a:r>
          </a:p>
          <a:p>
            <a:pPr marL="514350" indent="-514350">
              <a:buFont typeface="+mj-lt"/>
              <a:buAutoNum type="arabicPeriod"/>
            </a:pPr>
            <a:r>
              <a:rPr lang="fr-FR" sz="2400" dirty="0"/>
              <a:t>Machines</a:t>
            </a:r>
          </a:p>
          <a:p>
            <a:endParaRPr lang="fr-FR" dirty="0"/>
          </a:p>
        </p:txBody>
      </p:sp>
      <p:sp>
        <p:nvSpPr>
          <p:cNvPr id="4" name="Espace réservé du numéro de diapositive 3">
            <a:extLst>
              <a:ext uri="{FF2B5EF4-FFF2-40B4-BE49-F238E27FC236}">
                <a16:creationId xmlns:a16="http://schemas.microsoft.com/office/drawing/2014/main" id="{6BB2AEFD-48AB-4D14-9C89-0F573C6AC251}"/>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71</a:t>
            </a:fld>
            <a:endParaRPr lang="fr-FR" dirty="0"/>
          </a:p>
        </p:txBody>
      </p:sp>
      <p:sp>
        <p:nvSpPr>
          <p:cNvPr id="5" name="Rectangle 4">
            <a:extLst>
              <a:ext uri="{FF2B5EF4-FFF2-40B4-BE49-F238E27FC236}">
                <a16:creationId xmlns:a16="http://schemas.microsoft.com/office/drawing/2014/main" id="{460FD09D-889C-456D-B759-4D257FCF26AC}"/>
              </a:ext>
            </a:extLst>
          </p:cNvPr>
          <p:cNvSpPr/>
          <p:nvPr/>
        </p:nvSpPr>
        <p:spPr>
          <a:xfrm>
            <a:off x="5771453" y="5476253"/>
            <a:ext cx="6263800" cy="769441"/>
          </a:xfrm>
          <a:prstGeom prst="rect">
            <a:avLst/>
          </a:prstGeom>
          <a:ln w="3175">
            <a:solidFill>
              <a:schemeClr val="accent1">
                <a:lumMod val="75000"/>
              </a:schemeClr>
            </a:solidFill>
          </a:ln>
        </p:spPr>
        <p:txBody>
          <a:bodyPr wrap="square">
            <a:spAutoFit/>
          </a:bodyPr>
          <a:lstStyle/>
          <a:p>
            <a:pPr lvl="1"/>
            <a:r>
              <a:rPr lang="fr-FR" sz="4400" b="1" dirty="0">
                <a:solidFill>
                  <a:srgbClr val="0070C0"/>
                </a:solidFill>
              </a:rPr>
              <a:t>Etc.</a:t>
            </a:r>
          </a:p>
        </p:txBody>
      </p:sp>
      <p:cxnSp>
        <p:nvCxnSpPr>
          <p:cNvPr id="7" name="Connecteur droit avec flèche 6">
            <a:extLst>
              <a:ext uri="{FF2B5EF4-FFF2-40B4-BE49-F238E27FC236}">
                <a16:creationId xmlns:a16="http://schemas.microsoft.com/office/drawing/2014/main" id="{388E6B64-457A-45D2-BAB9-F56496E58489}"/>
              </a:ext>
            </a:extLst>
          </p:cNvPr>
          <p:cNvCxnSpPr>
            <a:cxnSpLocks/>
          </p:cNvCxnSpPr>
          <p:nvPr/>
        </p:nvCxnSpPr>
        <p:spPr>
          <a:xfrm>
            <a:off x="2820318" y="5860974"/>
            <a:ext cx="295113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923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dirty="0">
                <a:solidFill>
                  <a:srgbClr val="0070C0"/>
                </a:solidFill>
              </a:rPr>
              <a:t>Mode d’emploi</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72</a:t>
            </a:fld>
            <a:endParaRPr lang="fr-FR"/>
          </a:p>
        </p:txBody>
      </p:sp>
      <p:sp>
        <p:nvSpPr>
          <p:cNvPr id="6" name="Sous-titre 5">
            <a:extLst>
              <a:ext uri="{FF2B5EF4-FFF2-40B4-BE49-F238E27FC236}">
                <a16:creationId xmlns:a16="http://schemas.microsoft.com/office/drawing/2014/main" id="{FB4A9887-9E28-4D23-A336-31F9EE2D6D93}"/>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3769837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Tout faire pour accélérer les itérations</a:t>
            </a:r>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09949"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112567" y="6488668"/>
            <a:ext cx="5983433" cy="369332"/>
          </a:xfrm>
          <a:prstGeom prst="rect">
            <a:avLst/>
          </a:prstGeom>
        </p:spPr>
        <p:txBody>
          <a:bodyPr wrap="none">
            <a:spAutoFit/>
          </a:bodyPr>
          <a:lstStyle/>
          <a:p>
            <a:r>
              <a:rPr lang="fr-FR" dirty="0">
                <a:hlinkClick r:id="rId3"/>
              </a:rPr>
              <a:t>https://www.hengel.com/fr/recyclage-des-dechets-deee.html</a:t>
            </a:r>
            <a:endParaRPr lang="fr-FR" dirty="0"/>
          </a:p>
        </p:txBody>
      </p:sp>
    </p:spTree>
    <p:extLst>
      <p:ext uri="{BB962C8B-B14F-4D97-AF65-F5344CB8AC3E}">
        <p14:creationId xmlns:p14="http://schemas.microsoft.com/office/powerpoint/2010/main" val="2876545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B79E4878-4BCB-449E-94CF-AE2A0F6BB533}" type="slidenum">
              <a:rPr lang="fr-FR" smtClean="0"/>
              <a:t>74</a:t>
            </a:fld>
            <a:endParaRPr lang="fr-FR" dirty="0"/>
          </a:p>
        </p:txBody>
      </p:sp>
      <p:pic>
        <p:nvPicPr>
          <p:cNvPr id="7" name="Image 6">
            <a:extLst>
              <a:ext uri="{FF2B5EF4-FFF2-40B4-BE49-F238E27FC236}">
                <a16:creationId xmlns:a16="http://schemas.microsoft.com/office/drawing/2014/main" id="{52819F56-5D67-4D21-87A5-EA84A426690C}"/>
              </a:ext>
            </a:extLst>
          </p:cNvPr>
          <p:cNvPicPr>
            <a:picLocks noChangeAspect="1"/>
          </p:cNvPicPr>
          <p:nvPr/>
        </p:nvPicPr>
        <p:blipFill>
          <a:blip r:embed="rId3"/>
          <a:stretch>
            <a:fillRect/>
          </a:stretch>
        </p:blipFill>
        <p:spPr>
          <a:xfrm>
            <a:off x="2123029" y="2261511"/>
            <a:ext cx="928436" cy="928436"/>
          </a:xfrm>
          <a:prstGeom prst="rect">
            <a:avLst/>
          </a:prstGeom>
        </p:spPr>
      </p:pic>
      <p:pic>
        <p:nvPicPr>
          <p:cNvPr id="9" name="Image 8">
            <a:extLst>
              <a:ext uri="{FF2B5EF4-FFF2-40B4-BE49-F238E27FC236}">
                <a16:creationId xmlns:a16="http://schemas.microsoft.com/office/drawing/2014/main" id="{32B27399-BA0C-46A5-A8FB-85FD7F958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3" y="1744411"/>
            <a:ext cx="1212797" cy="1004643"/>
          </a:xfrm>
          <a:prstGeom prst="rect">
            <a:avLst/>
          </a:prstGeom>
        </p:spPr>
      </p:pic>
      <p:pic>
        <p:nvPicPr>
          <p:cNvPr id="2050" name="Picture 2" descr="Résultat de recherche d'images pour &quot;git logo&quot;">
            <a:extLst>
              <a:ext uri="{FF2B5EF4-FFF2-40B4-BE49-F238E27FC236}">
                <a16:creationId xmlns:a16="http://schemas.microsoft.com/office/drawing/2014/main" id="{4962E773-F874-4409-9217-E73AFFC71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3696" y="2576884"/>
            <a:ext cx="1376894" cy="137689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068DBDD7-C048-48D2-9110-E14BD84D4D2C}"/>
              </a:ext>
            </a:extLst>
          </p:cNvPr>
          <p:cNvPicPr>
            <a:picLocks noChangeAspect="1"/>
          </p:cNvPicPr>
          <p:nvPr/>
        </p:nvPicPr>
        <p:blipFill>
          <a:blip r:embed="rId6"/>
          <a:stretch>
            <a:fillRect/>
          </a:stretch>
        </p:blipFill>
        <p:spPr>
          <a:xfrm>
            <a:off x="7259685" y="2725729"/>
            <a:ext cx="826154" cy="950856"/>
          </a:xfrm>
          <a:prstGeom prst="rect">
            <a:avLst/>
          </a:prstGeom>
        </p:spPr>
      </p:pic>
      <p:pic>
        <p:nvPicPr>
          <p:cNvPr id="12" name="Image 11">
            <a:extLst>
              <a:ext uri="{FF2B5EF4-FFF2-40B4-BE49-F238E27FC236}">
                <a16:creationId xmlns:a16="http://schemas.microsoft.com/office/drawing/2014/main" id="{6B5E69A0-B053-4D7E-B6C1-4AC7B4D4C277}"/>
              </a:ext>
            </a:extLst>
          </p:cNvPr>
          <p:cNvPicPr>
            <a:picLocks noChangeAspect="1"/>
          </p:cNvPicPr>
          <p:nvPr/>
        </p:nvPicPr>
        <p:blipFill>
          <a:blip r:embed="rId6"/>
          <a:stretch>
            <a:fillRect/>
          </a:stretch>
        </p:blipFill>
        <p:spPr>
          <a:xfrm>
            <a:off x="8915668" y="2725729"/>
            <a:ext cx="826154" cy="950856"/>
          </a:xfrm>
          <a:prstGeom prst="rect">
            <a:avLst/>
          </a:prstGeom>
        </p:spPr>
      </p:pic>
      <p:pic>
        <p:nvPicPr>
          <p:cNvPr id="11" name="Image 10">
            <a:extLst>
              <a:ext uri="{FF2B5EF4-FFF2-40B4-BE49-F238E27FC236}">
                <a16:creationId xmlns:a16="http://schemas.microsoft.com/office/drawing/2014/main" id="{EB111F03-5174-45A3-9DC9-BCE6DAD9E02B}"/>
              </a:ext>
            </a:extLst>
          </p:cNvPr>
          <p:cNvPicPr>
            <a:picLocks noChangeAspect="1"/>
          </p:cNvPicPr>
          <p:nvPr/>
        </p:nvPicPr>
        <p:blipFill>
          <a:blip r:embed="rId7"/>
          <a:stretch>
            <a:fillRect/>
          </a:stretch>
        </p:blipFill>
        <p:spPr>
          <a:xfrm>
            <a:off x="10948739" y="3888136"/>
            <a:ext cx="703271" cy="703271"/>
          </a:xfrm>
          <a:prstGeom prst="rect">
            <a:avLst/>
          </a:prstGeom>
        </p:spPr>
      </p:pic>
      <p:cxnSp>
        <p:nvCxnSpPr>
          <p:cNvPr id="18" name="Connecteur droit avec flèche 17">
            <a:extLst>
              <a:ext uri="{FF2B5EF4-FFF2-40B4-BE49-F238E27FC236}">
                <a16:creationId xmlns:a16="http://schemas.microsoft.com/office/drawing/2014/main" id="{25CC9D94-92F6-42AD-83BB-2DA69046E8AC}"/>
              </a:ext>
            </a:extLst>
          </p:cNvPr>
          <p:cNvCxnSpPr>
            <a:cxnSpLocks/>
            <a:stCxn id="9" idx="3"/>
            <a:endCxn id="7" idx="1"/>
          </p:cNvCxnSpPr>
          <p:nvPr/>
        </p:nvCxnSpPr>
        <p:spPr>
          <a:xfrm>
            <a:off x="1253380" y="2246733"/>
            <a:ext cx="869649" cy="478996"/>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2815A04-A3D8-482C-8E50-BBE838C09DBF}"/>
              </a:ext>
            </a:extLst>
          </p:cNvPr>
          <p:cNvCxnSpPr>
            <a:cxnSpLocks/>
          </p:cNvCxnSpPr>
          <p:nvPr/>
        </p:nvCxnSpPr>
        <p:spPr>
          <a:xfrm>
            <a:off x="6614009" y="3278854"/>
            <a:ext cx="666845" cy="0"/>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23D201AA-54F9-4D10-89FB-113197747D89}"/>
              </a:ext>
            </a:extLst>
          </p:cNvPr>
          <p:cNvCxnSpPr>
            <a:cxnSpLocks/>
          </p:cNvCxnSpPr>
          <p:nvPr/>
        </p:nvCxnSpPr>
        <p:spPr>
          <a:xfrm>
            <a:off x="8248823" y="3290730"/>
            <a:ext cx="666845" cy="0"/>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CACD4F1E-9528-4280-B234-2570F17E963E}"/>
              </a:ext>
            </a:extLst>
          </p:cNvPr>
          <p:cNvCxnSpPr>
            <a:cxnSpLocks/>
          </p:cNvCxnSpPr>
          <p:nvPr/>
        </p:nvCxnSpPr>
        <p:spPr>
          <a:xfrm>
            <a:off x="9982200" y="3274705"/>
            <a:ext cx="666845" cy="0"/>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B351F058-07B4-4AA0-8FDB-869648BC01C3}"/>
              </a:ext>
            </a:extLst>
          </p:cNvPr>
          <p:cNvSpPr txBox="1"/>
          <p:nvPr/>
        </p:nvSpPr>
        <p:spPr>
          <a:xfrm>
            <a:off x="7343184" y="3589886"/>
            <a:ext cx="829073" cy="369332"/>
          </a:xfrm>
          <a:prstGeom prst="rect">
            <a:avLst/>
          </a:prstGeom>
          <a:noFill/>
        </p:spPr>
        <p:txBody>
          <a:bodyPr wrap="none" rtlCol="0">
            <a:spAutoFit/>
          </a:bodyPr>
          <a:lstStyle/>
          <a:p>
            <a:r>
              <a:rPr lang="fr-FR" dirty="0"/>
              <a:t>1 </a:t>
            </a:r>
            <a:r>
              <a:rPr lang="fr-FR" dirty="0" err="1"/>
              <a:t>Build</a:t>
            </a:r>
            <a:endParaRPr lang="fr-FR" dirty="0"/>
          </a:p>
        </p:txBody>
      </p:sp>
      <p:sp>
        <p:nvSpPr>
          <p:cNvPr id="26" name="ZoneTexte 25">
            <a:extLst>
              <a:ext uri="{FF2B5EF4-FFF2-40B4-BE49-F238E27FC236}">
                <a16:creationId xmlns:a16="http://schemas.microsoft.com/office/drawing/2014/main" id="{E66CD394-C75F-43AD-AC1A-3AC187923DF0}"/>
              </a:ext>
            </a:extLst>
          </p:cNvPr>
          <p:cNvSpPr txBox="1"/>
          <p:nvPr/>
        </p:nvSpPr>
        <p:spPr>
          <a:xfrm>
            <a:off x="8876153" y="3588418"/>
            <a:ext cx="1075103" cy="369332"/>
          </a:xfrm>
          <a:prstGeom prst="rect">
            <a:avLst/>
          </a:prstGeom>
          <a:noFill/>
        </p:spPr>
        <p:txBody>
          <a:bodyPr wrap="none" rtlCol="0">
            <a:spAutoFit/>
          </a:bodyPr>
          <a:lstStyle/>
          <a:p>
            <a:r>
              <a:rPr lang="fr-FR" dirty="0"/>
              <a:t>1 Release</a:t>
            </a:r>
          </a:p>
        </p:txBody>
      </p:sp>
      <p:pic>
        <p:nvPicPr>
          <p:cNvPr id="29" name="Image 28">
            <a:extLst>
              <a:ext uri="{FF2B5EF4-FFF2-40B4-BE49-F238E27FC236}">
                <a16:creationId xmlns:a16="http://schemas.microsoft.com/office/drawing/2014/main" id="{3EFCFE38-F9E8-41C0-86A3-12443EEF55ED}"/>
              </a:ext>
            </a:extLst>
          </p:cNvPr>
          <p:cNvPicPr>
            <a:picLocks noChangeAspect="1"/>
          </p:cNvPicPr>
          <p:nvPr/>
        </p:nvPicPr>
        <p:blipFill>
          <a:blip r:embed="rId3"/>
          <a:stretch>
            <a:fillRect/>
          </a:stretch>
        </p:blipFill>
        <p:spPr>
          <a:xfrm>
            <a:off x="2123029" y="3676585"/>
            <a:ext cx="928436" cy="928436"/>
          </a:xfrm>
          <a:prstGeom prst="rect">
            <a:avLst/>
          </a:prstGeom>
        </p:spPr>
      </p:pic>
      <p:cxnSp>
        <p:nvCxnSpPr>
          <p:cNvPr id="31" name="Connecteur droit avec flèche 30">
            <a:extLst>
              <a:ext uri="{FF2B5EF4-FFF2-40B4-BE49-F238E27FC236}">
                <a16:creationId xmlns:a16="http://schemas.microsoft.com/office/drawing/2014/main" id="{A030F800-A5B7-43A4-8F75-48C250217976}"/>
              </a:ext>
            </a:extLst>
          </p:cNvPr>
          <p:cNvCxnSpPr>
            <a:cxnSpLocks/>
            <a:endCxn id="29" idx="1"/>
          </p:cNvCxnSpPr>
          <p:nvPr/>
        </p:nvCxnSpPr>
        <p:spPr>
          <a:xfrm flipV="1">
            <a:off x="1253381" y="4140803"/>
            <a:ext cx="869648" cy="386784"/>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002FBC11-563E-4AAC-BDE5-B7D33685632F}"/>
              </a:ext>
            </a:extLst>
          </p:cNvPr>
          <p:cNvCxnSpPr>
            <a:cxnSpLocks/>
            <a:stCxn id="29" idx="3"/>
          </p:cNvCxnSpPr>
          <p:nvPr/>
        </p:nvCxnSpPr>
        <p:spPr>
          <a:xfrm flipV="1">
            <a:off x="3051465" y="3290730"/>
            <a:ext cx="1740872" cy="850073"/>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69F16437-3312-4347-B7F3-C58FCE9B090E}"/>
              </a:ext>
            </a:extLst>
          </p:cNvPr>
          <p:cNvCxnSpPr>
            <a:cxnSpLocks/>
            <a:stCxn id="7" idx="3"/>
          </p:cNvCxnSpPr>
          <p:nvPr/>
        </p:nvCxnSpPr>
        <p:spPr>
          <a:xfrm>
            <a:off x="3051465" y="2725729"/>
            <a:ext cx="1740872" cy="464218"/>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Image 43">
            <a:extLst>
              <a:ext uri="{FF2B5EF4-FFF2-40B4-BE49-F238E27FC236}">
                <a16:creationId xmlns:a16="http://schemas.microsoft.com/office/drawing/2014/main" id="{688C688E-A141-45E7-B7A8-6C2BB049B6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58" y="3769116"/>
            <a:ext cx="1135773" cy="1474682"/>
          </a:xfrm>
          <a:prstGeom prst="rect">
            <a:avLst/>
          </a:prstGeom>
        </p:spPr>
      </p:pic>
      <p:cxnSp>
        <p:nvCxnSpPr>
          <p:cNvPr id="21" name="Connecteur droit avec flèche 20">
            <a:extLst>
              <a:ext uri="{FF2B5EF4-FFF2-40B4-BE49-F238E27FC236}">
                <a16:creationId xmlns:a16="http://schemas.microsoft.com/office/drawing/2014/main" id="{F99789B2-91D3-41AB-A70A-227C6EC52819}"/>
              </a:ext>
            </a:extLst>
          </p:cNvPr>
          <p:cNvCxnSpPr>
            <a:cxnSpLocks/>
          </p:cNvCxnSpPr>
          <p:nvPr/>
        </p:nvCxnSpPr>
        <p:spPr>
          <a:xfrm flipV="1">
            <a:off x="9982200" y="2404373"/>
            <a:ext cx="824836" cy="870332"/>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47152A32-67BD-48C7-BB75-BF13FB34C978}"/>
              </a:ext>
            </a:extLst>
          </p:cNvPr>
          <p:cNvCxnSpPr>
            <a:cxnSpLocks/>
          </p:cNvCxnSpPr>
          <p:nvPr/>
        </p:nvCxnSpPr>
        <p:spPr>
          <a:xfrm>
            <a:off x="9982200" y="3272588"/>
            <a:ext cx="824836" cy="868215"/>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 descr="http://upload.wikimedia.org/wikipedia/commons/4/40/Crystal_Clear_app_database.png">
            <a:extLst>
              <a:ext uri="{FF2B5EF4-FFF2-40B4-BE49-F238E27FC236}">
                <a16:creationId xmlns:a16="http://schemas.microsoft.com/office/drawing/2014/main" id="{FBD63505-FBD2-4B2F-B9CD-2E13C37D926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46340" y="3020126"/>
            <a:ext cx="504113" cy="504114"/>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28928620-A1FB-4FA3-9396-D37B9E6FC02A}"/>
              </a:ext>
            </a:extLst>
          </p:cNvPr>
          <p:cNvPicPr>
            <a:picLocks noChangeAspect="1"/>
          </p:cNvPicPr>
          <p:nvPr/>
        </p:nvPicPr>
        <p:blipFill>
          <a:blip r:embed="rId7"/>
          <a:stretch>
            <a:fillRect/>
          </a:stretch>
        </p:blipFill>
        <p:spPr>
          <a:xfrm>
            <a:off x="10948739" y="1821743"/>
            <a:ext cx="703271" cy="703271"/>
          </a:xfrm>
          <a:prstGeom prst="rect">
            <a:avLst/>
          </a:prstGeom>
        </p:spPr>
      </p:pic>
      <p:sp>
        <p:nvSpPr>
          <p:cNvPr id="33" name="ZoneTexte 32">
            <a:extLst>
              <a:ext uri="{FF2B5EF4-FFF2-40B4-BE49-F238E27FC236}">
                <a16:creationId xmlns:a16="http://schemas.microsoft.com/office/drawing/2014/main" id="{B227BD56-118D-4EDF-BB81-09052033A7B2}"/>
              </a:ext>
            </a:extLst>
          </p:cNvPr>
          <p:cNvSpPr txBox="1"/>
          <p:nvPr/>
        </p:nvSpPr>
        <p:spPr>
          <a:xfrm>
            <a:off x="4598881" y="4124306"/>
            <a:ext cx="2092432" cy="923330"/>
          </a:xfrm>
          <a:prstGeom prst="rect">
            <a:avLst/>
          </a:prstGeom>
          <a:noFill/>
        </p:spPr>
        <p:txBody>
          <a:bodyPr wrap="none" rtlCol="0">
            <a:spAutoFit/>
          </a:bodyPr>
          <a:lstStyle/>
          <a:p>
            <a:pPr algn="ctr"/>
            <a:r>
              <a:rPr lang="fr-FR" dirty="0"/>
              <a:t>1 git</a:t>
            </a:r>
          </a:p>
          <a:p>
            <a:pPr algn="ctr"/>
            <a:r>
              <a:rPr lang="fr-FR" dirty="0"/>
              <a:t>workflow adapté</a:t>
            </a:r>
          </a:p>
          <a:p>
            <a:pPr algn="ctr"/>
            <a:r>
              <a:rPr lang="fr-FR" dirty="0"/>
              <a:t>démarrer monolithe</a:t>
            </a:r>
          </a:p>
        </p:txBody>
      </p:sp>
    </p:spTree>
    <p:extLst>
      <p:ext uri="{BB962C8B-B14F-4D97-AF65-F5344CB8AC3E}">
        <p14:creationId xmlns:p14="http://schemas.microsoft.com/office/powerpoint/2010/main" val="3222418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C177F44-AB39-4A61-BAAD-7FE93518A60C}"/>
              </a:ext>
            </a:extLst>
          </p:cNvPr>
          <p:cNvPicPr>
            <a:picLocks noChangeAspect="1"/>
          </p:cNvPicPr>
          <p:nvPr/>
        </p:nvPicPr>
        <p:blipFill rotWithShape="1">
          <a:blip r:embed="rId3"/>
          <a:srcRect l="18237" t="2298" r="51772" b="14956"/>
          <a:stretch/>
        </p:blipFill>
        <p:spPr>
          <a:xfrm>
            <a:off x="4624604" y="722099"/>
            <a:ext cx="1444498" cy="2240637"/>
          </a:xfrm>
          <a:prstGeom prst="rect">
            <a:avLst/>
          </a:prstGeom>
        </p:spPr>
      </p:pic>
      <p:pic>
        <p:nvPicPr>
          <p:cNvPr id="7" name="Picture 16" descr="http://4vector.com/i/free-vector-server-clip-art_117262_Server_clip_art_hight.png">
            <a:extLst>
              <a:ext uri="{FF2B5EF4-FFF2-40B4-BE49-F238E27FC236}">
                <a16:creationId xmlns:a16="http://schemas.microsoft.com/office/drawing/2014/main" id="{8223CFA4-9AB4-4ECF-8303-7E10A9273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2613" y="3776174"/>
            <a:ext cx="848480" cy="1308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upload.wikimedia.org/wikipedia/commons/4/40/Crystal_Clear_app_database.png">
            <a:extLst>
              <a:ext uri="{FF2B5EF4-FFF2-40B4-BE49-F238E27FC236}">
                <a16:creationId xmlns:a16="http://schemas.microsoft.com/office/drawing/2014/main" id="{87CD99A3-1DA1-468B-8F52-CB7A9D0C5B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1168" y="5963687"/>
            <a:ext cx="504113" cy="50411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2963D794-8DC9-4C50-8BDE-76B26A3A4781}"/>
              </a:ext>
            </a:extLst>
          </p:cNvPr>
          <p:cNvPicPr>
            <a:picLocks noChangeAspect="1"/>
          </p:cNvPicPr>
          <p:nvPr/>
        </p:nvPicPr>
        <p:blipFill>
          <a:blip r:embed="rId6"/>
          <a:stretch>
            <a:fillRect/>
          </a:stretch>
        </p:blipFill>
        <p:spPr>
          <a:xfrm>
            <a:off x="3119120" y="6008302"/>
            <a:ext cx="851608" cy="641936"/>
          </a:xfrm>
          <a:prstGeom prst="rect">
            <a:avLst/>
          </a:prstGeom>
        </p:spPr>
      </p:pic>
      <p:cxnSp>
        <p:nvCxnSpPr>
          <p:cNvPr id="14" name="Connecteur droit avec flèche 13">
            <a:extLst>
              <a:ext uri="{FF2B5EF4-FFF2-40B4-BE49-F238E27FC236}">
                <a16:creationId xmlns:a16="http://schemas.microsoft.com/office/drawing/2014/main" id="{5C34E561-B17C-4C48-83F8-D86BE621B3FF}"/>
              </a:ext>
            </a:extLst>
          </p:cNvPr>
          <p:cNvCxnSpPr>
            <a:cxnSpLocks/>
            <a:stCxn id="7" idx="0"/>
            <a:endCxn id="6" idx="2"/>
          </p:cNvCxnSpPr>
          <p:nvPr/>
        </p:nvCxnSpPr>
        <p:spPr>
          <a:xfrm flipV="1">
            <a:off x="5346853" y="2962736"/>
            <a:ext cx="0" cy="813438"/>
          </a:xfrm>
          <a:prstGeom prst="straightConnector1">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F24091E2-06D4-4AD6-AA51-4C72E0B08A50}"/>
              </a:ext>
            </a:extLst>
          </p:cNvPr>
          <p:cNvCxnSpPr>
            <a:cxnSpLocks/>
            <a:stCxn id="8" idx="0"/>
            <a:endCxn id="7" idx="2"/>
          </p:cNvCxnSpPr>
          <p:nvPr/>
        </p:nvCxnSpPr>
        <p:spPr>
          <a:xfrm flipH="1" flipV="1">
            <a:off x="5346853" y="5084247"/>
            <a:ext cx="66372" cy="879440"/>
          </a:xfrm>
          <a:prstGeom prst="straightConnector1">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71F4130-FEA7-4AAD-B820-42D90536DFC0}"/>
              </a:ext>
            </a:extLst>
          </p:cNvPr>
          <p:cNvCxnSpPr>
            <a:cxnSpLocks/>
            <a:stCxn id="9" idx="0"/>
            <a:endCxn id="7" idx="2"/>
          </p:cNvCxnSpPr>
          <p:nvPr/>
        </p:nvCxnSpPr>
        <p:spPr>
          <a:xfrm flipV="1">
            <a:off x="3544924" y="5084247"/>
            <a:ext cx="1801929" cy="924055"/>
          </a:xfrm>
          <a:prstGeom prst="straightConnector1">
            <a:avLst/>
          </a:prstGeom>
          <a:ln w="38100">
            <a:headEnd type="none"/>
            <a:tailEnd type="none"/>
          </a:ln>
        </p:spPr>
        <p:style>
          <a:lnRef idx="1">
            <a:schemeClr val="accent1"/>
          </a:lnRef>
          <a:fillRef idx="0">
            <a:schemeClr val="accent1"/>
          </a:fillRef>
          <a:effectRef idx="0">
            <a:schemeClr val="accent1"/>
          </a:effectRef>
          <a:fontRef idx="minor">
            <a:schemeClr val="tx1"/>
          </a:fontRef>
        </p:style>
      </p:cxnSp>
      <p:sp>
        <p:nvSpPr>
          <p:cNvPr id="23" name="Espace réservé du contenu 2">
            <a:extLst>
              <a:ext uri="{FF2B5EF4-FFF2-40B4-BE49-F238E27FC236}">
                <a16:creationId xmlns:a16="http://schemas.microsoft.com/office/drawing/2014/main" id="{3F820EBF-A9DB-4DB5-8228-9E0CD8708E75}"/>
              </a:ext>
            </a:extLst>
          </p:cNvPr>
          <p:cNvSpPr txBox="1">
            <a:spLocks/>
          </p:cNvSpPr>
          <p:nvPr/>
        </p:nvSpPr>
        <p:spPr>
          <a:xfrm>
            <a:off x="8970722" y="1696301"/>
            <a:ext cx="2084217" cy="69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solidFill>
                  <a:srgbClr val="00B050"/>
                </a:solidFill>
              </a:rPr>
              <a:t>Rapide</a:t>
            </a:r>
          </a:p>
        </p:txBody>
      </p:sp>
      <p:sp>
        <p:nvSpPr>
          <p:cNvPr id="24" name="Espace réservé du contenu 2">
            <a:extLst>
              <a:ext uri="{FF2B5EF4-FFF2-40B4-BE49-F238E27FC236}">
                <a16:creationId xmlns:a16="http://schemas.microsoft.com/office/drawing/2014/main" id="{C5A4E750-77BE-4AAD-A6E4-DD3DD31FF118}"/>
              </a:ext>
            </a:extLst>
          </p:cNvPr>
          <p:cNvSpPr txBox="1">
            <a:spLocks/>
          </p:cNvSpPr>
          <p:nvPr/>
        </p:nvSpPr>
        <p:spPr>
          <a:xfrm>
            <a:off x="9031905" y="4051146"/>
            <a:ext cx="2084217" cy="69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solidFill>
                  <a:srgbClr val="0070C0"/>
                </a:solidFill>
              </a:rPr>
              <a:t>Moyen</a:t>
            </a:r>
          </a:p>
        </p:txBody>
      </p:sp>
      <p:sp>
        <p:nvSpPr>
          <p:cNvPr id="25" name="Espace réservé du contenu 2">
            <a:extLst>
              <a:ext uri="{FF2B5EF4-FFF2-40B4-BE49-F238E27FC236}">
                <a16:creationId xmlns:a16="http://schemas.microsoft.com/office/drawing/2014/main" id="{1621049E-C112-48F0-BFC4-F5B62329168B}"/>
              </a:ext>
            </a:extLst>
          </p:cNvPr>
          <p:cNvSpPr txBox="1">
            <a:spLocks/>
          </p:cNvSpPr>
          <p:nvPr/>
        </p:nvSpPr>
        <p:spPr>
          <a:xfrm>
            <a:off x="9031905" y="5393097"/>
            <a:ext cx="2084217" cy="69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solidFill>
                  <a:srgbClr val="FF0000"/>
                </a:solidFill>
              </a:rPr>
              <a:t>Très long</a:t>
            </a:r>
          </a:p>
        </p:txBody>
      </p:sp>
      <p:sp>
        <p:nvSpPr>
          <p:cNvPr id="2" name="Flèche : courbe vers la droite 1">
            <a:extLst>
              <a:ext uri="{FF2B5EF4-FFF2-40B4-BE49-F238E27FC236}">
                <a16:creationId xmlns:a16="http://schemas.microsoft.com/office/drawing/2014/main" id="{81CF8121-A30B-4ADE-A565-6773CBE0135C}"/>
              </a:ext>
            </a:extLst>
          </p:cNvPr>
          <p:cNvSpPr/>
          <p:nvPr/>
        </p:nvSpPr>
        <p:spPr>
          <a:xfrm>
            <a:off x="7678618" y="1761639"/>
            <a:ext cx="388883" cy="660918"/>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Flèche : courbe vers la droite 18">
            <a:extLst>
              <a:ext uri="{FF2B5EF4-FFF2-40B4-BE49-F238E27FC236}">
                <a16:creationId xmlns:a16="http://schemas.microsoft.com/office/drawing/2014/main" id="{A1686FB2-440C-4826-8134-D9153F9C8131}"/>
              </a:ext>
            </a:extLst>
          </p:cNvPr>
          <p:cNvSpPr/>
          <p:nvPr/>
        </p:nvSpPr>
        <p:spPr>
          <a:xfrm rot="10800000">
            <a:off x="8067501" y="1734356"/>
            <a:ext cx="388883" cy="660918"/>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Flèche : courbe vers la droite 26">
            <a:extLst>
              <a:ext uri="{FF2B5EF4-FFF2-40B4-BE49-F238E27FC236}">
                <a16:creationId xmlns:a16="http://schemas.microsoft.com/office/drawing/2014/main" id="{96976B0C-B069-4C2D-972B-AD4908ADE5D1}"/>
              </a:ext>
            </a:extLst>
          </p:cNvPr>
          <p:cNvSpPr/>
          <p:nvPr/>
        </p:nvSpPr>
        <p:spPr>
          <a:xfrm>
            <a:off x="7678618" y="4005426"/>
            <a:ext cx="388883" cy="660918"/>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Flèche : courbe vers la droite 27">
            <a:extLst>
              <a:ext uri="{FF2B5EF4-FFF2-40B4-BE49-F238E27FC236}">
                <a16:creationId xmlns:a16="http://schemas.microsoft.com/office/drawing/2014/main" id="{7FB19666-32B3-4249-B967-D5C3968D2D78}"/>
              </a:ext>
            </a:extLst>
          </p:cNvPr>
          <p:cNvSpPr/>
          <p:nvPr/>
        </p:nvSpPr>
        <p:spPr>
          <a:xfrm rot="10800000">
            <a:off x="8067501" y="3978143"/>
            <a:ext cx="388883" cy="660918"/>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Flèche : courbe vers la droite 28">
            <a:extLst>
              <a:ext uri="{FF2B5EF4-FFF2-40B4-BE49-F238E27FC236}">
                <a16:creationId xmlns:a16="http://schemas.microsoft.com/office/drawing/2014/main" id="{9E6A1CF1-E4D2-4133-A742-CC2BFDB64AEB}"/>
              </a:ext>
            </a:extLst>
          </p:cNvPr>
          <p:cNvSpPr/>
          <p:nvPr/>
        </p:nvSpPr>
        <p:spPr>
          <a:xfrm>
            <a:off x="7678618" y="5425786"/>
            <a:ext cx="388883" cy="660918"/>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Flèche : courbe vers la droite 29">
            <a:extLst>
              <a:ext uri="{FF2B5EF4-FFF2-40B4-BE49-F238E27FC236}">
                <a16:creationId xmlns:a16="http://schemas.microsoft.com/office/drawing/2014/main" id="{5DA9D902-6D92-4FDE-A5A9-64D7756D72C5}"/>
              </a:ext>
            </a:extLst>
          </p:cNvPr>
          <p:cNvSpPr/>
          <p:nvPr/>
        </p:nvSpPr>
        <p:spPr>
          <a:xfrm rot="10800000">
            <a:off x="8067501" y="5398503"/>
            <a:ext cx="388883" cy="660918"/>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Espace réservé du contenu 2">
            <a:extLst>
              <a:ext uri="{FF2B5EF4-FFF2-40B4-BE49-F238E27FC236}">
                <a16:creationId xmlns:a16="http://schemas.microsoft.com/office/drawing/2014/main" id="{1748B59B-2A36-45AD-AE81-189ABE74CAAE}"/>
              </a:ext>
            </a:extLst>
          </p:cNvPr>
          <p:cNvSpPr txBox="1">
            <a:spLocks/>
          </p:cNvSpPr>
          <p:nvPr/>
        </p:nvSpPr>
        <p:spPr>
          <a:xfrm>
            <a:off x="9031905" y="375295"/>
            <a:ext cx="2084217" cy="69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t>Itérations</a:t>
            </a:r>
          </a:p>
        </p:txBody>
      </p:sp>
      <p:sp>
        <p:nvSpPr>
          <p:cNvPr id="13" name="Rectangle 12">
            <a:extLst>
              <a:ext uri="{FF2B5EF4-FFF2-40B4-BE49-F238E27FC236}">
                <a16:creationId xmlns:a16="http://schemas.microsoft.com/office/drawing/2014/main" id="{34383D15-6556-481B-9EA8-A650721FB8F4}"/>
              </a:ext>
            </a:extLst>
          </p:cNvPr>
          <p:cNvSpPr/>
          <p:nvPr/>
        </p:nvSpPr>
        <p:spPr>
          <a:xfrm>
            <a:off x="3429077" y="4061435"/>
            <a:ext cx="1348446" cy="369332"/>
          </a:xfrm>
          <a:prstGeom prst="rect">
            <a:avLst/>
          </a:prstGeom>
        </p:spPr>
        <p:txBody>
          <a:bodyPr wrap="none">
            <a:spAutoFit/>
          </a:bodyPr>
          <a:lstStyle/>
          <a:p>
            <a:r>
              <a:rPr lang="fr-FR" dirty="0"/>
              <a:t>(monolithe) </a:t>
            </a:r>
          </a:p>
        </p:txBody>
      </p:sp>
      <p:pic>
        <p:nvPicPr>
          <p:cNvPr id="21" name="Image 20">
            <a:extLst>
              <a:ext uri="{FF2B5EF4-FFF2-40B4-BE49-F238E27FC236}">
                <a16:creationId xmlns:a16="http://schemas.microsoft.com/office/drawing/2014/main" id="{D6089D71-5FC2-4F1E-A260-A8CFB688AC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9774" y="4090"/>
            <a:ext cx="494157" cy="641611"/>
          </a:xfrm>
          <a:prstGeom prst="rect">
            <a:avLst/>
          </a:prstGeom>
        </p:spPr>
      </p:pic>
      <p:pic>
        <p:nvPicPr>
          <p:cNvPr id="34" name="Picture 2" descr="http://upload.wikimedia.org/wikipedia/commons/4/40/Crystal_Clear_app_database.png">
            <a:extLst>
              <a:ext uri="{FF2B5EF4-FFF2-40B4-BE49-F238E27FC236}">
                <a16:creationId xmlns:a16="http://schemas.microsoft.com/office/drawing/2014/main" id="{5C8CED76-55A4-45D1-952A-FD96C1B341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7269" y="6068232"/>
            <a:ext cx="504113" cy="50411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8221ABF8-0AE2-450A-A40B-737E7907D7DE}"/>
              </a:ext>
            </a:extLst>
          </p:cNvPr>
          <p:cNvCxnSpPr>
            <a:cxnSpLocks/>
            <a:stCxn id="34" idx="0"/>
            <a:endCxn id="7" idx="2"/>
          </p:cNvCxnSpPr>
          <p:nvPr/>
        </p:nvCxnSpPr>
        <p:spPr>
          <a:xfrm flipH="1" flipV="1">
            <a:off x="5346853" y="5084247"/>
            <a:ext cx="1202473" cy="983985"/>
          </a:xfrm>
          <a:prstGeom prst="straightConnector1">
            <a:avLst/>
          </a:prstGeom>
          <a:ln w="381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54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 73">
            <a:extLst>
              <a:ext uri="{FF2B5EF4-FFF2-40B4-BE49-F238E27FC236}">
                <a16:creationId xmlns:a16="http://schemas.microsoft.com/office/drawing/2014/main" id="{CA521257-0402-4ABF-8F61-163E92466CEA}"/>
              </a:ext>
            </a:extLst>
          </p:cNvPr>
          <p:cNvPicPr>
            <a:picLocks noChangeAspect="1"/>
          </p:cNvPicPr>
          <p:nvPr/>
        </p:nvPicPr>
        <p:blipFill>
          <a:blip r:embed="rId3"/>
          <a:stretch>
            <a:fillRect/>
          </a:stretch>
        </p:blipFill>
        <p:spPr>
          <a:xfrm>
            <a:off x="4427677" y="429864"/>
            <a:ext cx="2362123" cy="2870935"/>
          </a:xfrm>
          <a:prstGeom prst="rect">
            <a:avLst/>
          </a:prstGeom>
        </p:spPr>
      </p:pic>
      <p:pic>
        <p:nvPicPr>
          <p:cNvPr id="7" name="Picture 16" descr="http://4vector.com/i/free-vector-server-clip-art_117262_Server_clip_art_hight.png">
            <a:extLst>
              <a:ext uri="{FF2B5EF4-FFF2-40B4-BE49-F238E27FC236}">
                <a16:creationId xmlns:a16="http://schemas.microsoft.com/office/drawing/2014/main" id="{8223CFA4-9AB4-4ECF-8303-7E10A9273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6882" y="3418562"/>
            <a:ext cx="1298218" cy="20014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upload.wikimedia.org/wikipedia/commons/4/40/Crystal_Clear_app_database.png">
            <a:extLst>
              <a:ext uri="{FF2B5EF4-FFF2-40B4-BE49-F238E27FC236}">
                <a16:creationId xmlns:a16="http://schemas.microsoft.com/office/drawing/2014/main" id="{87CD99A3-1DA1-468B-8F52-CB7A9D0C5B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9777" y="5708134"/>
            <a:ext cx="739132" cy="73913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2963D794-8DC9-4C50-8BDE-76B26A3A4781}"/>
              </a:ext>
            </a:extLst>
          </p:cNvPr>
          <p:cNvPicPr>
            <a:picLocks noChangeAspect="1"/>
          </p:cNvPicPr>
          <p:nvPr/>
        </p:nvPicPr>
        <p:blipFill>
          <a:blip r:embed="rId6"/>
          <a:stretch>
            <a:fillRect/>
          </a:stretch>
        </p:blipFill>
        <p:spPr>
          <a:xfrm>
            <a:off x="3119120" y="6008302"/>
            <a:ext cx="851608" cy="641936"/>
          </a:xfrm>
          <a:prstGeom prst="rect">
            <a:avLst/>
          </a:prstGeom>
        </p:spPr>
      </p:pic>
      <p:cxnSp>
        <p:nvCxnSpPr>
          <p:cNvPr id="14" name="Connecteur droit avec flèche 13">
            <a:extLst>
              <a:ext uri="{FF2B5EF4-FFF2-40B4-BE49-F238E27FC236}">
                <a16:creationId xmlns:a16="http://schemas.microsoft.com/office/drawing/2014/main" id="{5C34E561-B17C-4C48-83F8-D86BE621B3FF}"/>
              </a:ext>
            </a:extLst>
          </p:cNvPr>
          <p:cNvCxnSpPr>
            <a:cxnSpLocks/>
            <a:stCxn id="75" idx="0"/>
            <a:endCxn id="73" idx="4"/>
          </p:cNvCxnSpPr>
          <p:nvPr/>
        </p:nvCxnSpPr>
        <p:spPr>
          <a:xfrm flipH="1" flipV="1">
            <a:off x="4872175" y="2753396"/>
            <a:ext cx="314577" cy="1420359"/>
          </a:xfrm>
          <a:prstGeom prst="straightConnector1">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4383D15-6556-481B-9EA8-A650721FB8F4}"/>
              </a:ext>
            </a:extLst>
          </p:cNvPr>
          <p:cNvSpPr/>
          <p:nvPr/>
        </p:nvSpPr>
        <p:spPr>
          <a:xfrm>
            <a:off x="3429077" y="4061435"/>
            <a:ext cx="1348446" cy="369332"/>
          </a:xfrm>
          <a:prstGeom prst="rect">
            <a:avLst/>
          </a:prstGeom>
        </p:spPr>
        <p:txBody>
          <a:bodyPr wrap="none">
            <a:spAutoFit/>
          </a:bodyPr>
          <a:lstStyle/>
          <a:p>
            <a:r>
              <a:rPr lang="fr-FR" dirty="0"/>
              <a:t>(monolithe) </a:t>
            </a:r>
          </a:p>
        </p:txBody>
      </p:sp>
      <p:pic>
        <p:nvPicPr>
          <p:cNvPr id="21" name="Image 20">
            <a:extLst>
              <a:ext uri="{FF2B5EF4-FFF2-40B4-BE49-F238E27FC236}">
                <a16:creationId xmlns:a16="http://schemas.microsoft.com/office/drawing/2014/main" id="{D6089D71-5FC2-4F1E-A260-A8CFB688AC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7175" y="-3045"/>
            <a:ext cx="343178" cy="445580"/>
          </a:xfrm>
          <a:prstGeom prst="rect">
            <a:avLst/>
          </a:prstGeom>
        </p:spPr>
      </p:pic>
      <p:pic>
        <p:nvPicPr>
          <p:cNvPr id="34" name="Picture 2" descr="http://upload.wikimedia.org/wikipedia/commons/4/40/Crystal_Clear_app_database.png">
            <a:extLst>
              <a:ext uri="{FF2B5EF4-FFF2-40B4-BE49-F238E27FC236}">
                <a16:creationId xmlns:a16="http://schemas.microsoft.com/office/drawing/2014/main" id="{5C8CED76-55A4-45D1-952A-FD96C1B341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2286" y="5771512"/>
            <a:ext cx="992466" cy="992468"/>
          </a:xfrm>
          <a:prstGeom prst="rect">
            <a:avLst/>
          </a:prstGeom>
          <a:noFill/>
          <a:extLst>
            <a:ext uri="{909E8E84-426E-40DD-AFC4-6F175D3DCCD1}">
              <a14:hiddenFill xmlns:a14="http://schemas.microsoft.com/office/drawing/2010/main">
                <a:solidFill>
                  <a:srgbClr val="FFFFFF"/>
                </a:solidFill>
              </a14:hiddenFill>
            </a:ext>
          </a:extLst>
        </p:spPr>
      </p:pic>
      <p:sp>
        <p:nvSpPr>
          <p:cNvPr id="72" name="Ellipse 71">
            <a:extLst>
              <a:ext uri="{FF2B5EF4-FFF2-40B4-BE49-F238E27FC236}">
                <a16:creationId xmlns:a16="http://schemas.microsoft.com/office/drawing/2014/main" id="{FE401B2A-3E4E-4F88-99BA-BCB8A43E817C}"/>
              </a:ext>
            </a:extLst>
          </p:cNvPr>
          <p:cNvSpPr/>
          <p:nvPr/>
        </p:nvSpPr>
        <p:spPr>
          <a:xfrm>
            <a:off x="5223482" y="2175018"/>
            <a:ext cx="540707" cy="451329"/>
          </a:xfrm>
          <a:prstGeom prst="ellipse">
            <a:avLst/>
          </a:prstGeom>
          <a:solidFill>
            <a:srgbClr val="00B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8B58CF03-974F-4688-902D-199C7592C113}"/>
              </a:ext>
            </a:extLst>
          </p:cNvPr>
          <p:cNvSpPr/>
          <p:nvPr/>
        </p:nvSpPr>
        <p:spPr>
          <a:xfrm>
            <a:off x="4648002" y="2302067"/>
            <a:ext cx="448346" cy="451329"/>
          </a:xfrm>
          <a:prstGeom prst="ellipse">
            <a:avLst/>
          </a:prstGeom>
          <a:solidFill>
            <a:srgbClr val="7030A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a:extLst>
              <a:ext uri="{FF2B5EF4-FFF2-40B4-BE49-F238E27FC236}">
                <a16:creationId xmlns:a16="http://schemas.microsoft.com/office/drawing/2014/main" id="{BC91705E-C6B8-4E55-AF83-37EDED85D0B2}"/>
              </a:ext>
            </a:extLst>
          </p:cNvPr>
          <p:cNvSpPr/>
          <p:nvPr/>
        </p:nvSpPr>
        <p:spPr>
          <a:xfrm>
            <a:off x="4937273" y="4173755"/>
            <a:ext cx="498958" cy="481064"/>
          </a:xfrm>
          <a:prstGeom prst="ellipse">
            <a:avLst/>
          </a:prstGeom>
          <a:solidFill>
            <a:srgbClr val="7030A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a:extLst>
              <a:ext uri="{FF2B5EF4-FFF2-40B4-BE49-F238E27FC236}">
                <a16:creationId xmlns:a16="http://schemas.microsoft.com/office/drawing/2014/main" id="{F32956ED-7522-45E6-8AFF-0D00584E111F}"/>
              </a:ext>
            </a:extLst>
          </p:cNvPr>
          <p:cNvSpPr/>
          <p:nvPr/>
        </p:nvSpPr>
        <p:spPr>
          <a:xfrm>
            <a:off x="5047033" y="5814781"/>
            <a:ext cx="498958" cy="481064"/>
          </a:xfrm>
          <a:prstGeom prst="ellipse">
            <a:avLst/>
          </a:prstGeom>
          <a:solidFill>
            <a:srgbClr val="7030A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8" name="Connecteur droit avec flèche 77">
            <a:extLst>
              <a:ext uri="{FF2B5EF4-FFF2-40B4-BE49-F238E27FC236}">
                <a16:creationId xmlns:a16="http://schemas.microsoft.com/office/drawing/2014/main" id="{7ED5AA31-D95D-4DFE-9E3A-7E46EFFACC40}"/>
              </a:ext>
            </a:extLst>
          </p:cNvPr>
          <p:cNvCxnSpPr>
            <a:cxnSpLocks/>
            <a:stCxn id="76" idx="0"/>
            <a:endCxn id="75" idx="4"/>
          </p:cNvCxnSpPr>
          <p:nvPr/>
        </p:nvCxnSpPr>
        <p:spPr>
          <a:xfrm flipH="1" flipV="1">
            <a:off x="5186752" y="4654819"/>
            <a:ext cx="109760" cy="1159962"/>
          </a:xfrm>
          <a:prstGeom prst="straightConnector1">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Connecteur droit avec flèche 80">
            <a:extLst>
              <a:ext uri="{FF2B5EF4-FFF2-40B4-BE49-F238E27FC236}">
                <a16:creationId xmlns:a16="http://schemas.microsoft.com/office/drawing/2014/main" id="{3C4CAFD3-DBA6-4A9A-8FBA-67C0C7943239}"/>
              </a:ext>
            </a:extLst>
          </p:cNvPr>
          <p:cNvCxnSpPr>
            <a:cxnSpLocks/>
            <a:stCxn id="9" idx="0"/>
            <a:endCxn id="75" idx="4"/>
          </p:cNvCxnSpPr>
          <p:nvPr/>
        </p:nvCxnSpPr>
        <p:spPr>
          <a:xfrm flipV="1">
            <a:off x="3544924" y="4654819"/>
            <a:ext cx="1641828" cy="1353483"/>
          </a:xfrm>
          <a:prstGeom prst="straightConnector1">
            <a:avLst/>
          </a:prstGeom>
          <a:ln w="3810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Ellipse 83">
            <a:extLst>
              <a:ext uri="{FF2B5EF4-FFF2-40B4-BE49-F238E27FC236}">
                <a16:creationId xmlns:a16="http://schemas.microsoft.com/office/drawing/2014/main" id="{EE1D89C4-BA94-4144-AEB9-9F3E1D7A2A03}"/>
              </a:ext>
            </a:extLst>
          </p:cNvPr>
          <p:cNvSpPr/>
          <p:nvPr/>
        </p:nvSpPr>
        <p:spPr>
          <a:xfrm>
            <a:off x="5400141" y="3841542"/>
            <a:ext cx="417196" cy="451329"/>
          </a:xfrm>
          <a:prstGeom prst="ellipse">
            <a:avLst/>
          </a:prstGeom>
          <a:solidFill>
            <a:srgbClr val="00B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5" name="Connecteur droit avec flèche 84">
            <a:extLst>
              <a:ext uri="{FF2B5EF4-FFF2-40B4-BE49-F238E27FC236}">
                <a16:creationId xmlns:a16="http://schemas.microsoft.com/office/drawing/2014/main" id="{7B170B3C-B04C-4A98-BC84-846F67F13D1A}"/>
              </a:ext>
            </a:extLst>
          </p:cNvPr>
          <p:cNvCxnSpPr>
            <a:cxnSpLocks/>
            <a:stCxn id="84" idx="0"/>
            <a:endCxn id="72" idx="4"/>
          </p:cNvCxnSpPr>
          <p:nvPr/>
        </p:nvCxnSpPr>
        <p:spPr>
          <a:xfrm flipH="1" flipV="1">
            <a:off x="5493836" y="2626347"/>
            <a:ext cx="114903" cy="1215195"/>
          </a:xfrm>
          <a:prstGeom prst="straightConnector1">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Ellipse 87">
            <a:extLst>
              <a:ext uri="{FF2B5EF4-FFF2-40B4-BE49-F238E27FC236}">
                <a16:creationId xmlns:a16="http://schemas.microsoft.com/office/drawing/2014/main" id="{C3EDD12A-BD92-4359-BF5B-5A652EC0FE7E}"/>
              </a:ext>
            </a:extLst>
          </p:cNvPr>
          <p:cNvSpPr/>
          <p:nvPr/>
        </p:nvSpPr>
        <p:spPr>
          <a:xfrm>
            <a:off x="6201323" y="5877941"/>
            <a:ext cx="417196" cy="451329"/>
          </a:xfrm>
          <a:prstGeom prst="ellipse">
            <a:avLst/>
          </a:prstGeom>
          <a:solidFill>
            <a:srgbClr val="00B05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9" name="Connecteur droit avec flèche 88">
            <a:extLst>
              <a:ext uri="{FF2B5EF4-FFF2-40B4-BE49-F238E27FC236}">
                <a16:creationId xmlns:a16="http://schemas.microsoft.com/office/drawing/2014/main" id="{1A35A38E-197D-45B0-95DD-143E9182F6D5}"/>
              </a:ext>
            </a:extLst>
          </p:cNvPr>
          <p:cNvCxnSpPr>
            <a:cxnSpLocks/>
            <a:stCxn id="88" idx="0"/>
            <a:endCxn id="84" idx="4"/>
          </p:cNvCxnSpPr>
          <p:nvPr/>
        </p:nvCxnSpPr>
        <p:spPr>
          <a:xfrm flipH="1" flipV="1">
            <a:off x="5608739" y="4292871"/>
            <a:ext cx="801182" cy="1585070"/>
          </a:xfrm>
          <a:prstGeom prst="straightConnector1">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Ellipse 96">
            <a:extLst>
              <a:ext uri="{FF2B5EF4-FFF2-40B4-BE49-F238E27FC236}">
                <a16:creationId xmlns:a16="http://schemas.microsoft.com/office/drawing/2014/main" id="{B3D013D9-E68A-4198-9C61-9C34631DD98B}"/>
              </a:ext>
            </a:extLst>
          </p:cNvPr>
          <p:cNvSpPr/>
          <p:nvPr/>
        </p:nvSpPr>
        <p:spPr>
          <a:xfrm>
            <a:off x="5727683" y="2413378"/>
            <a:ext cx="509455" cy="472871"/>
          </a:xfrm>
          <a:prstGeom prst="ellipse">
            <a:avLst/>
          </a:prstGeom>
          <a:solidFill>
            <a:schemeClr val="accent2">
              <a:lumMod val="75000"/>
              <a:alpha val="7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a:extLst>
              <a:ext uri="{FF2B5EF4-FFF2-40B4-BE49-F238E27FC236}">
                <a16:creationId xmlns:a16="http://schemas.microsoft.com/office/drawing/2014/main" id="{B9C9D9D3-36F1-4F87-BFD5-EA65CA38312F}"/>
              </a:ext>
            </a:extLst>
          </p:cNvPr>
          <p:cNvSpPr/>
          <p:nvPr/>
        </p:nvSpPr>
        <p:spPr>
          <a:xfrm>
            <a:off x="5881331" y="3964205"/>
            <a:ext cx="412920" cy="419100"/>
          </a:xfrm>
          <a:prstGeom prst="ellipse">
            <a:avLst/>
          </a:prstGeom>
          <a:solidFill>
            <a:schemeClr val="accent2">
              <a:lumMod val="75000"/>
              <a:alpha val="7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1" name="Connecteur droit avec flèche 100">
            <a:extLst>
              <a:ext uri="{FF2B5EF4-FFF2-40B4-BE49-F238E27FC236}">
                <a16:creationId xmlns:a16="http://schemas.microsoft.com/office/drawing/2014/main" id="{7B89979F-569A-4E84-9DF3-780CEA4A2754}"/>
              </a:ext>
            </a:extLst>
          </p:cNvPr>
          <p:cNvCxnSpPr>
            <a:cxnSpLocks/>
            <a:stCxn id="100" idx="0"/>
            <a:endCxn id="97" idx="4"/>
          </p:cNvCxnSpPr>
          <p:nvPr/>
        </p:nvCxnSpPr>
        <p:spPr>
          <a:xfrm flipH="1" flipV="1">
            <a:off x="5982411" y="2886249"/>
            <a:ext cx="105380" cy="1077956"/>
          </a:xfrm>
          <a:prstGeom prst="straightConnector1">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Connecteur droit avec flèche 103">
            <a:extLst>
              <a:ext uri="{FF2B5EF4-FFF2-40B4-BE49-F238E27FC236}">
                <a16:creationId xmlns:a16="http://schemas.microsoft.com/office/drawing/2014/main" id="{C4AEE10C-5519-4A29-BC2F-FD59831B2E03}"/>
              </a:ext>
            </a:extLst>
          </p:cNvPr>
          <p:cNvCxnSpPr>
            <a:cxnSpLocks/>
            <a:stCxn id="112" idx="0"/>
            <a:endCxn id="100" idx="4"/>
          </p:cNvCxnSpPr>
          <p:nvPr/>
        </p:nvCxnSpPr>
        <p:spPr>
          <a:xfrm flipH="1" flipV="1">
            <a:off x="6087791" y="4383305"/>
            <a:ext cx="787715" cy="1575931"/>
          </a:xfrm>
          <a:prstGeom prst="straightConnector1">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Ellipse 111">
            <a:extLst>
              <a:ext uri="{FF2B5EF4-FFF2-40B4-BE49-F238E27FC236}">
                <a16:creationId xmlns:a16="http://schemas.microsoft.com/office/drawing/2014/main" id="{6E946E28-A74D-4C7F-8B84-238993FE41B4}"/>
              </a:ext>
            </a:extLst>
          </p:cNvPr>
          <p:cNvSpPr/>
          <p:nvPr/>
        </p:nvSpPr>
        <p:spPr>
          <a:xfrm>
            <a:off x="6669046" y="5959236"/>
            <a:ext cx="412920" cy="419100"/>
          </a:xfrm>
          <a:prstGeom prst="ellipse">
            <a:avLst/>
          </a:prstGeom>
          <a:solidFill>
            <a:schemeClr val="accent2">
              <a:lumMod val="75000"/>
              <a:alpha val="7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8557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46BE9E-4C1E-4F0F-826F-855AB5E9B641}"/>
              </a:ext>
            </a:extLst>
          </p:cNvPr>
          <p:cNvSpPr/>
          <p:nvPr/>
        </p:nvSpPr>
        <p:spPr>
          <a:xfrm>
            <a:off x="3271513" y="1394640"/>
            <a:ext cx="5200458" cy="18269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BC2ACAE9-C9C6-44C9-B7AB-D53B55F05065}"/>
              </a:ext>
            </a:extLst>
          </p:cNvPr>
          <p:cNvCxnSpPr>
            <a:cxnSpLocks/>
            <a:endCxn id="4" idx="1"/>
          </p:cNvCxnSpPr>
          <p:nvPr/>
        </p:nvCxnSpPr>
        <p:spPr>
          <a:xfrm>
            <a:off x="1987488" y="2308136"/>
            <a:ext cx="1284025"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F54CE02D-EACB-45E8-B9BC-A98049D48C9A}"/>
              </a:ext>
            </a:extLst>
          </p:cNvPr>
          <p:cNvCxnSpPr>
            <a:cxnSpLocks/>
          </p:cNvCxnSpPr>
          <p:nvPr/>
        </p:nvCxnSpPr>
        <p:spPr>
          <a:xfrm>
            <a:off x="8471971" y="2308135"/>
            <a:ext cx="1022698"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638FBF0D-1E67-43FE-B047-078D918EA686}"/>
              </a:ext>
            </a:extLst>
          </p:cNvPr>
          <p:cNvSpPr txBox="1"/>
          <p:nvPr/>
        </p:nvSpPr>
        <p:spPr>
          <a:xfrm>
            <a:off x="647947" y="1954193"/>
            <a:ext cx="1383745" cy="707886"/>
          </a:xfrm>
          <a:prstGeom prst="rect">
            <a:avLst/>
          </a:prstGeom>
          <a:noFill/>
        </p:spPr>
        <p:txBody>
          <a:bodyPr wrap="square" rtlCol="0">
            <a:spAutoFit/>
          </a:bodyPr>
          <a:lstStyle/>
          <a:p>
            <a:r>
              <a:rPr lang="fr-FR" sz="4000" dirty="0"/>
              <a:t>input</a:t>
            </a:r>
          </a:p>
        </p:txBody>
      </p:sp>
      <p:sp>
        <p:nvSpPr>
          <p:cNvPr id="10" name="ZoneTexte 9">
            <a:extLst>
              <a:ext uri="{FF2B5EF4-FFF2-40B4-BE49-F238E27FC236}">
                <a16:creationId xmlns:a16="http://schemas.microsoft.com/office/drawing/2014/main" id="{FE9AB5C0-116A-41EA-99A1-52C4FF8F1985}"/>
              </a:ext>
            </a:extLst>
          </p:cNvPr>
          <p:cNvSpPr txBox="1"/>
          <p:nvPr/>
        </p:nvSpPr>
        <p:spPr>
          <a:xfrm>
            <a:off x="9711792" y="1880447"/>
            <a:ext cx="1811850" cy="707886"/>
          </a:xfrm>
          <a:prstGeom prst="rect">
            <a:avLst/>
          </a:prstGeom>
          <a:noFill/>
        </p:spPr>
        <p:txBody>
          <a:bodyPr wrap="square" rtlCol="0">
            <a:spAutoFit/>
          </a:bodyPr>
          <a:lstStyle/>
          <a:p>
            <a:r>
              <a:rPr lang="fr-FR" sz="4000" dirty="0"/>
              <a:t>output</a:t>
            </a:r>
          </a:p>
        </p:txBody>
      </p:sp>
      <p:sp>
        <p:nvSpPr>
          <p:cNvPr id="13" name="ZoneTexte 12">
            <a:extLst>
              <a:ext uri="{FF2B5EF4-FFF2-40B4-BE49-F238E27FC236}">
                <a16:creationId xmlns:a16="http://schemas.microsoft.com/office/drawing/2014/main" id="{F811F3C6-A8A8-4A4A-9530-A2B10B883F9E}"/>
              </a:ext>
            </a:extLst>
          </p:cNvPr>
          <p:cNvSpPr txBox="1"/>
          <p:nvPr/>
        </p:nvSpPr>
        <p:spPr>
          <a:xfrm>
            <a:off x="3799840" y="1726559"/>
            <a:ext cx="4024463" cy="1015663"/>
          </a:xfrm>
          <a:prstGeom prst="rect">
            <a:avLst/>
          </a:prstGeom>
          <a:noFill/>
        </p:spPr>
        <p:txBody>
          <a:bodyPr wrap="square" rtlCol="0">
            <a:spAutoFit/>
          </a:bodyPr>
          <a:lstStyle/>
          <a:p>
            <a:r>
              <a:rPr lang="fr-FR" sz="6000" dirty="0" err="1"/>
              <a:t>TariferDevis</a:t>
            </a:r>
            <a:endParaRPr lang="fr-FR" sz="6000" dirty="0"/>
          </a:p>
        </p:txBody>
      </p:sp>
      <p:sp>
        <p:nvSpPr>
          <p:cNvPr id="14" name="Rectangle 13">
            <a:extLst>
              <a:ext uri="{FF2B5EF4-FFF2-40B4-BE49-F238E27FC236}">
                <a16:creationId xmlns:a16="http://schemas.microsoft.com/office/drawing/2014/main" id="{0C697726-001A-4917-96EB-1D27687BD30D}"/>
              </a:ext>
            </a:extLst>
          </p:cNvPr>
          <p:cNvSpPr/>
          <p:nvPr/>
        </p:nvSpPr>
        <p:spPr>
          <a:xfrm>
            <a:off x="3291924" y="3655717"/>
            <a:ext cx="5200458" cy="18269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6BEFE819-F867-4B71-A665-E0E1131D646D}"/>
              </a:ext>
            </a:extLst>
          </p:cNvPr>
          <p:cNvCxnSpPr>
            <a:cxnSpLocks/>
            <a:endCxn id="14" idx="1"/>
          </p:cNvCxnSpPr>
          <p:nvPr/>
        </p:nvCxnSpPr>
        <p:spPr>
          <a:xfrm>
            <a:off x="2007899" y="4569213"/>
            <a:ext cx="1284025"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5ABF5E68-31E5-4238-BF51-2E7B0ED6C2BF}"/>
              </a:ext>
            </a:extLst>
          </p:cNvPr>
          <p:cNvCxnSpPr>
            <a:cxnSpLocks/>
          </p:cNvCxnSpPr>
          <p:nvPr/>
        </p:nvCxnSpPr>
        <p:spPr>
          <a:xfrm>
            <a:off x="8492382" y="4569212"/>
            <a:ext cx="1022698"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6AE40E1B-CF1A-4568-83EE-A07D02CE41D4}"/>
              </a:ext>
            </a:extLst>
          </p:cNvPr>
          <p:cNvSpPr txBox="1"/>
          <p:nvPr/>
        </p:nvSpPr>
        <p:spPr>
          <a:xfrm>
            <a:off x="668358" y="4215270"/>
            <a:ext cx="1383745" cy="707886"/>
          </a:xfrm>
          <a:prstGeom prst="rect">
            <a:avLst/>
          </a:prstGeom>
          <a:noFill/>
        </p:spPr>
        <p:txBody>
          <a:bodyPr wrap="square" rtlCol="0">
            <a:spAutoFit/>
          </a:bodyPr>
          <a:lstStyle/>
          <a:p>
            <a:r>
              <a:rPr lang="fr-FR" sz="4000" dirty="0"/>
              <a:t>input</a:t>
            </a:r>
          </a:p>
        </p:txBody>
      </p:sp>
      <p:sp>
        <p:nvSpPr>
          <p:cNvPr id="18" name="ZoneTexte 17">
            <a:extLst>
              <a:ext uri="{FF2B5EF4-FFF2-40B4-BE49-F238E27FC236}">
                <a16:creationId xmlns:a16="http://schemas.microsoft.com/office/drawing/2014/main" id="{1E6A94FE-DE2B-430A-8EC8-F1C70A720456}"/>
              </a:ext>
            </a:extLst>
          </p:cNvPr>
          <p:cNvSpPr txBox="1"/>
          <p:nvPr/>
        </p:nvSpPr>
        <p:spPr>
          <a:xfrm>
            <a:off x="9732203" y="4141524"/>
            <a:ext cx="1811850" cy="707886"/>
          </a:xfrm>
          <a:prstGeom prst="rect">
            <a:avLst/>
          </a:prstGeom>
          <a:noFill/>
        </p:spPr>
        <p:txBody>
          <a:bodyPr wrap="square" rtlCol="0">
            <a:spAutoFit/>
          </a:bodyPr>
          <a:lstStyle/>
          <a:p>
            <a:r>
              <a:rPr lang="fr-FR" sz="4000" dirty="0"/>
              <a:t>output</a:t>
            </a:r>
          </a:p>
        </p:txBody>
      </p:sp>
      <p:sp>
        <p:nvSpPr>
          <p:cNvPr id="31" name="ZoneTexte 30">
            <a:extLst>
              <a:ext uri="{FF2B5EF4-FFF2-40B4-BE49-F238E27FC236}">
                <a16:creationId xmlns:a16="http://schemas.microsoft.com/office/drawing/2014/main" id="{04BFD739-65CA-446C-A09C-61892BEA467F}"/>
              </a:ext>
            </a:extLst>
          </p:cNvPr>
          <p:cNvSpPr txBox="1"/>
          <p:nvPr/>
        </p:nvSpPr>
        <p:spPr>
          <a:xfrm>
            <a:off x="3983794" y="4215270"/>
            <a:ext cx="3656553" cy="707886"/>
          </a:xfrm>
          <a:prstGeom prst="rect">
            <a:avLst/>
          </a:prstGeom>
          <a:noFill/>
        </p:spPr>
        <p:txBody>
          <a:bodyPr wrap="square" rtlCol="0">
            <a:spAutoFit/>
          </a:bodyPr>
          <a:lstStyle/>
          <a:p>
            <a:r>
              <a:rPr lang="fr-FR" sz="4000" dirty="0" err="1"/>
              <a:t>ListerDevis</a:t>
            </a:r>
            <a:endParaRPr lang="fr-FR" sz="4000" dirty="0"/>
          </a:p>
        </p:txBody>
      </p:sp>
    </p:spTree>
    <p:extLst>
      <p:ext uri="{BB962C8B-B14F-4D97-AF65-F5344CB8AC3E}">
        <p14:creationId xmlns:p14="http://schemas.microsoft.com/office/powerpoint/2010/main" val="121734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5AC4E4-BA65-4483-A6B5-B77B5469D58B}"/>
              </a:ext>
            </a:extLst>
          </p:cNvPr>
          <p:cNvSpPr>
            <a:spLocks noGrp="1"/>
          </p:cNvSpPr>
          <p:nvPr>
            <p:ph type="title"/>
          </p:nvPr>
        </p:nvSpPr>
        <p:spPr>
          <a:xfrm>
            <a:off x="4837322" y="2897273"/>
            <a:ext cx="2775334" cy="1325563"/>
          </a:xfrm>
        </p:spPr>
        <p:txBody>
          <a:bodyPr>
            <a:normAutofit/>
          </a:bodyPr>
          <a:lstStyle/>
          <a:p>
            <a:r>
              <a:rPr lang="fr-FR" sz="8000" dirty="0"/>
              <a:t>Code</a:t>
            </a:r>
          </a:p>
        </p:txBody>
      </p:sp>
    </p:spTree>
    <p:extLst>
      <p:ext uri="{BB962C8B-B14F-4D97-AF65-F5344CB8AC3E}">
        <p14:creationId xmlns:p14="http://schemas.microsoft.com/office/powerpoint/2010/main" val="69147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5AC4E4-BA65-4483-A6B5-B77B5469D58B}"/>
              </a:ext>
            </a:extLst>
          </p:cNvPr>
          <p:cNvSpPr>
            <a:spLocks noGrp="1"/>
          </p:cNvSpPr>
          <p:nvPr>
            <p:ph type="title"/>
          </p:nvPr>
        </p:nvSpPr>
        <p:spPr>
          <a:xfrm>
            <a:off x="3922922" y="2864222"/>
            <a:ext cx="4824470" cy="1325563"/>
          </a:xfrm>
        </p:spPr>
        <p:txBody>
          <a:bodyPr>
            <a:normAutofit/>
          </a:bodyPr>
          <a:lstStyle/>
          <a:p>
            <a:r>
              <a:rPr lang="fr-FR" sz="8000" dirty="0"/>
              <a:t>Conclusion</a:t>
            </a:r>
          </a:p>
        </p:txBody>
      </p:sp>
    </p:spTree>
    <p:extLst>
      <p:ext uri="{BB962C8B-B14F-4D97-AF65-F5344CB8AC3E}">
        <p14:creationId xmlns:p14="http://schemas.microsoft.com/office/powerpoint/2010/main" val="377385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87829" y="1122363"/>
            <a:ext cx="11155679" cy="2387600"/>
          </a:xfrm>
        </p:spPr>
        <p:txBody>
          <a:bodyPr/>
          <a:lstStyle/>
          <a:p>
            <a:r>
              <a:rPr lang="fr-FR" dirty="0">
                <a:solidFill>
                  <a:srgbClr val="0070C0"/>
                </a:solidFill>
              </a:rPr>
              <a:t>Qu’est-ce qu’un objet fractal ?</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8</a:t>
            </a:fld>
            <a:endParaRPr lang="fr-FR"/>
          </a:p>
        </p:txBody>
      </p:sp>
      <p:sp>
        <p:nvSpPr>
          <p:cNvPr id="6" name="Sous-titre 5">
            <a:extLst>
              <a:ext uri="{FF2B5EF4-FFF2-40B4-BE49-F238E27FC236}">
                <a16:creationId xmlns:a16="http://schemas.microsoft.com/office/drawing/2014/main" id="{FB4A9887-9E28-4D23-A336-31F9EE2D6D93}"/>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4193384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5AC4E4-BA65-4483-A6B5-B77B5469D58B}"/>
              </a:ext>
            </a:extLst>
          </p:cNvPr>
          <p:cNvSpPr>
            <a:spLocks noGrp="1"/>
          </p:cNvSpPr>
          <p:nvPr>
            <p:ph type="title"/>
          </p:nvPr>
        </p:nvSpPr>
        <p:spPr>
          <a:xfrm>
            <a:off x="3922922" y="2864222"/>
            <a:ext cx="4824470" cy="1325563"/>
          </a:xfrm>
        </p:spPr>
        <p:txBody>
          <a:bodyPr>
            <a:normAutofit/>
          </a:bodyPr>
          <a:lstStyle/>
          <a:p>
            <a:r>
              <a:rPr lang="fr-FR" sz="8000" dirty="0"/>
              <a:t>Merci </a:t>
            </a:r>
            <a:r>
              <a:rPr lang="fr-FR" sz="8000" dirty="0">
                <a:sym typeface="Wingdings" panose="05000000000000000000" pitchFamily="2" charset="2"/>
              </a:rPr>
              <a:t></a:t>
            </a:r>
            <a:endParaRPr lang="fr-FR" sz="8000" dirty="0"/>
          </a:p>
        </p:txBody>
      </p:sp>
    </p:spTree>
    <p:extLst>
      <p:ext uri="{BB962C8B-B14F-4D97-AF65-F5344CB8AC3E}">
        <p14:creationId xmlns:p14="http://schemas.microsoft.com/office/powerpoint/2010/main" val="1806204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240D1ED2-54F6-416B-A3A6-28A19E6C7458}"/>
              </a:ext>
            </a:extLst>
          </p:cNvPr>
          <p:cNvSpPr/>
          <p:nvPr/>
        </p:nvSpPr>
        <p:spPr>
          <a:xfrm>
            <a:off x="4877765" y="2038255"/>
            <a:ext cx="2701092" cy="18348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gestion commande</a:t>
            </a:r>
            <a:endParaRPr lang="fr-FR" sz="2400" dirty="0"/>
          </a:p>
        </p:txBody>
      </p:sp>
      <p:sp>
        <p:nvSpPr>
          <p:cNvPr id="7" name="Ellipse 6">
            <a:extLst>
              <a:ext uri="{FF2B5EF4-FFF2-40B4-BE49-F238E27FC236}">
                <a16:creationId xmlns:a16="http://schemas.microsoft.com/office/drawing/2014/main" id="{696272CC-DDED-4ABA-A7D9-90C70CA0C41D}"/>
              </a:ext>
            </a:extLst>
          </p:cNvPr>
          <p:cNvSpPr/>
          <p:nvPr/>
        </p:nvSpPr>
        <p:spPr>
          <a:xfrm>
            <a:off x="5142492" y="401876"/>
            <a:ext cx="2500427" cy="106860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Authentification</a:t>
            </a:r>
            <a:endParaRPr lang="fr-FR" dirty="0"/>
          </a:p>
        </p:txBody>
      </p:sp>
      <p:sp>
        <p:nvSpPr>
          <p:cNvPr id="8" name="Ellipse 7">
            <a:extLst>
              <a:ext uri="{FF2B5EF4-FFF2-40B4-BE49-F238E27FC236}">
                <a16:creationId xmlns:a16="http://schemas.microsoft.com/office/drawing/2014/main" id="{27B48E08-C0CD-4784-9344-90B16F30D1E3}"/>
              </a:ext>
            </a:extLst>
          </p:cNvPr>
          <p:cNvSpPr/>
          <p:nvPr/>
        </p:nvSpPr>
        <p:spPr>
          <a:xfrm>
            <a:off x="5042160" y="4282715"/>
            <a:ext cx="2701092"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Article stock</a:t>
            </a:r>
            <a:endParaRPr lang="fr-FR" sz="2400" dirty="0"/>
          </a:p>
        </p:txBody>
      </p:sp>
      <p:sp>
        <p:nvSpPr>
          <p:cNvPr id="10" name="Ellipse 9">
            <a:extLst>
              <a:ext uri="{FF2B5EF4-FFF2-40B4-BE49-F238E27FC236}">
                <a16:creationId xmlns:a16="http://schemas.microsoft.com/office/drawing/2014/main" id="{4E11CF6E-761F-405F-AACD-C2643136DD79}"/>
              </a:ext>
            </a:extLst>
          </p:cNvPr>
          <p:cNvSpPr/>
          <p:nvPr/>
        </p:nvSpPr>
        <p:spPr>
          <a:xfrm>
            <a:off x="9752066" y="2128336"/>
            <a:ext cx="2037747" cy="152592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SMS/mail</a:t>
            </a:r>
            <a:endParaRPr lang="fr-FR" sz="2400" dirty="0"/>
          </a:p>
        </p:txBody>
      </p:sp>
      <p:sp>
        <p:nvSpPr>
          <p:cNvPr id="14" name="Ellipse 13">
            <a:extLst>
              <a:ext uri="{FF2B5EF4-FFF2-40B4-BE49-F238E27FC236}">
                <a16:creationId xmlns:a16="http://schemas.microsoft.com/office/drawing/2014/main" id="{98785C74-2D34-444A-9CAB-9356CF156C65}"/>
              </a:ext>
            </a:extLst>
          </p:cNvPr>
          <p:cNvSpPr/>
          <p:nvPr/>
        </p:nvSpPr>
        <p:spPr>
          <a:xfrm>
            <a:off x="8731484" y="4561592"/>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images</a:t>
            </a:r>
            <a:endParaRPr lang="fr-FR" sz="2400" dirty="0"/>
          </a:p>
        </p:txBody>
      </p:sp>
      <p:sp>
        <p:nvSpPr>
          <p:cNvPr id="4" name="Titre 3">
            <a:extLst>
              <a:ext uri="{FF2B5EF4-FFF2-40B4-BE49-F238E27FC236}">
                <a16:creationId xmlns:a16="http://schemas.microsoft.com/office/drawing/2014/main" id="{B968D6C0-4D4E-4D20-8760-58323C88EF72}"/>
              </a:ext>
            </a:extLst>
          </p:cNvPr>
          <p:cNvSpPr>
            <a:spLocks noGrp="1"/>
          </p:cNvSpPr>
          <p:nvPr>
            <p:ph type="title"/>
          </p:nvPr>
        </p:nvSpPr>
        <p:spPr/>
        <p:txBody>
          <a:bodyPr/>
          <a:lstStyle/>
          <a:p>
            <a:r>
              <a:rPr lang="fr-FR" dirty="0"/>
              <a:t>Monolithe</a:t>
            </a:r>
          </a:p>
        </p:txBody>
      </p:sp>
      <p:sp>
        <p:nvSpPr>
          <p:cNvPr id="11" name="Cylindre 10">
            <a:extLst>
              <a:ext uri="{FF2B5EF4-FFF2-40B4-BE49-F238E27FC236}">
                <a16:creationId xmlns:a16="http://schemas.microsoft.com/office/drawing/2014/main" id="{DE53DE4A-ED96-4AB9-9A41-DFFC45571D41}"/>
              </a:ext>
            </a:extLst>
          </p:cNvPr>
          <p:cNvSpPr/>
          <p:nvPr/>
        </p:nvSpPr>
        <p:spPr>
          <a:xfrm rot="5400000">
            <a:off x="8539464" y="2513482"/>
            <a:ext cx="384041" cy="7735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533CBFB4-E371-44B4-9D87-CC35F5FB2DB3}"/>
              </a:ext>
            </a:extLst>
          </p:cNvPr>
          <p:cNvCxnSpPr>
            <a:cxnSpLocks/>
            <a:stCxn id="5" idx="6"/>
            <a:endCxn id="11" idx="3"/>
          </p:cNvCxnSpPr>
          <p:nvPr/>
        </p:nvCxnSpPr>
        <p:spPr>
          <a:xfrm flipV="1">
            <a:off x="7578857" y="2900236"/>
            <a:ext cx="765875" cy="5542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B488B7B-6918-4252-86C3-39E9E452B5B6}"/>
              </a:ext>
            </a:extLst>
          </p:cNvPr>
          <p:cNvCxnSpPr>
            <a:cxnSpLocks/>
            <a:stCxn id="11" idx="1"/>
            <a:endCxn id="10" idx="2"/>
          </p:cNvCxnSpPr>
          <p:nvPr/>
        </p:nvCxnSpPr>
        <p:spPr>
          <a:xfrm flipV="1">
            <a:off x="9118238" y="2891297"/>
            <a:ext cx="633828" cy="893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5BAE5E23-B82C-438C-8AB3-59908B9222E2}"/>
              </a:ext>
            </a:extLst>
          </p:cNvPr>
          <p:cNvCxnSpPr>
            <a:cxnSpLocks/>
            <a:stCxn id="8" idx="6"/>
            <a:endCxn id="14" idx="2"/>
          </p:cNvCxnSpPr>
          <p:nvPr/>
        </p:nvCxnSpPr>
        <p:spPr>
          <a:xfrm>
            <a:off x="7743252" y="5023112"/>
            <a:ext cx="988232" cy="13943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44" name="Ellipse 43">
            <a:extLst>
              <a:ext uri="{FF2B5EF4-FFF2-40B4-BE49-F238E27FC236}">
                <a16:creationId xmlns:a16="http://schemas.microsoft.com/office/drawing/2014/main" id="{51CE60D8-46AD-4D25-BA6F-4C80FF393184}"/>
              </a:ext>
            </a:extLst>
          </p:cNvPr>
          <p:cNvSpPr/>
          <p:nvPr/>
        </p:nvSpPr>
        <p:spPr>
          <a:xfrm>
            <a:off x="1888786" y="3197772"/>
            <a:ext cx="2158404" cy="132556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b="1" dirty="0"/>
              <a:t>exposition</a:t>
            </a:r>
            <a:endParaRPr lang="fr-FR" sz="2400" dirty="0"/>
          </a:p>
        </p:txBody>
      </p:sp>
      <p:cxnSp>
        <p:nvCxnSpPr>
          <p:cNvPr id="45" name="Connecteur droit 44">
            <a:extLst>
              <a:ext uri="{FF2B5EF4-FFF2-40B4-BE49-F238E27FC236}">
                <a16:creationId xmlns:a16="http://schemas.microsoft.com/office/drawing/2014/main" id="{69FB9600-AF3C-41D2-9F06-F74BA8C5B710}"/>
              </a:ext>
            </a:extLst>
          </p:cNvPr>
          <p:cNvCxnSpPr>
            <a:cxnSpLocks/>
            <a:endCxn id="44" idx="7"/>
          </p:cNvCxnSpPr>
          <p:nvPr/>
        </p:nvCxnSpPr>
        <p:spPr>
          <a:xfrm flipH="1">
            <a:off x="3731099" y="3092256"/>
            <a:ext cx="1146666" cy="2996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79BD4514-A5B4-401B-8B14-9435D34899C6}"/>
              </a:ext>
            </a:extLst>
          </p:cNvPr>
          <p:cNvCxnSpPr>
            <a:cxnSpLocks/>
            <a:stCxn id="8" idx="2"/>
            <a:endCxn id="44" idx="5"/>
          </p:cNvCxnSpPr>
          <p:nvPr/>
        </p:nvCxnSpPr>
        <p:spPr>
          <a:xfrm flipH="1" flipV="1">
            <a:off x="3731099" y="4329211"/>
            <a:ext cx="1311061" cy="69390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5437C469-C04B-46B9-85D9-44AC679FE114}"/>
              </a:ext>
            </a:extLst>
          </p:cNvPr>
          <p:cNvCxnSpPr>
            <a:cxnSpLocks/>
            <a:stCxn id="7" idx="2"/>
            <a:endCxn id="44" idx="0"/>
          </p:cNvCxnSpPr>
          <p:nvPr/>
        </p:nvCxnSpPr>
        <p:spPr>
          <a:xfrm flipH="1">
            <a:off x="2967988" y="936180"/>
            <a:ext cx="2174504" cy="226159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54" name="Espace réservé du contenu 2">
            <a:extLst>
              <a:ext uri="{FF2B5EF4-FFF2-40B4-BE49-F238E27FC236}">
                <a16:creationId xmlns:a16="http://schemas.microsoft.com/office/drawing/2014/main" id="{0B247917-483E-419A-ABAE-3EC981E7F8CF}"/>
              </a:ext>
            </a:extLst>
          </p:cNvPr>
          <p:cNvSpPr txBox="1">
            <a:spLocks/>
          </p:cNvSpPr>
          <p:nvPr/>
        </p:nvSpPr>
        <p:spPr>
          <a:xfrm>
            <a:off x="8268208" y="3199256"/>
            <a:ext cx="1140197" cy="70550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Queue en mémoire</a:t>
            </a:r>
            <a:endParaRPr lang="fr-FR" dirty="0"/>
          </a:p>
        </p:txBody>
      </p:sp>
      <p:pic>
        <p:nvPicPr>
          <p:cNvPr id="21" name="Picture 16" descr="http://4vector.com/i/free-vector-server-clip-art_117262_Server_clip_art_hight.png">
            <a:extLst>
              <a:ext uri="{FF2B5EF4-FFF2-40B4-BE49-F238E27FC236}">
                <a16:creationId xmlns:a16="http://schemas.microsoft.com/office/drawing/2014/main" id="{559017A4-56B8-4792-9C74-EA207D5A30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13" y="2653719"/>
            <a:ext cx="1190145" cy="183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9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9404118-7403-4554-8FEB-11B12B3F8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BF75F3A3-36D9-433D-B4CD-C3E4C0D950D5}"/>
              </a:ext>
            </a:extLst>
          </p:cNvPr>
          <p:cNvSpPr>
            <a:spLocks noGrp="1"/>
          </p:cNvSpPr>
          <p:nvPr>
            <p:ph type="title"/>
          </p:nvPr>
        </p:nvSpPr>
        <p:spPr/>
        <p:txBody>
          <a:bodyPr/>
          <a:lstStyle/>
          <a:p>
            <a:r>
              <a:rPr lang="fr-FR" dirty="0">
                <a:solidFill>
                  <a:schemeClr val="bg1"/>
                </a:solidFill>
              </a:rPr>
              <a:t>L’apprentissage</a:t>
            </a:r>
            <a:endParaRPr lang="fr-FR" dirty="0">
              <a:solidFill>
                <a:schemeClr val="accent6">
                  <a:lumMod val="40000"/>
                  <a:lumOff val="60000"/>
                </a:schemeClr>
              </a:solidFill>
            </a:endParaRPr>
          </a:p>
        </p:txBody>
      </p:sp>
    </p:spTree>
    <p:extLst>
      <p:ext uri="{BB962C8B-B14F-4D97-AF65-F5344CB8AC3E}">
        <p14:creationId xmlns:p14="http://schemas.microsoft.com/office/powerpoint/2010/main" val="880342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2D2DB6-DAF4-4A63-A67C-76669C5511D6}"/>
              </a:ext>
            </a:extLst>
          </p:cNvPr>
          <p:cNvSpPr>
            <a:spLocks noGrp="1"/>
          </p:cNvSpPr>
          <p:nvPr>
            <p:ph type="title"/>
          </p:nvPr>
        </p:nvSpPr>
        <p:spPr/>
        <p:txBody>
          <a:bodyPr/>
          <a:lstStyle/>
          <a:p>
            <a:r>
              <a:rPr lang="fr-FR" dirty="0"/>
              <a:t>Plus de temps d’itération</a:t>
            </a:r>
          </a:p>
        </p:txBody>
      </p:sp>
      <p:sp>
        <p:nvSpPr>
          <p:cNvPr id="3" name="Espace réservé du contenu 2">
            <a:extLst>
              <a:ext uri="{FF2B5EF4-FFF2-40B4-BE49-F238E27FC236}">
                <a16:creationId xmlns:a16="http://schemas.microsoft.com/office/drawing/2014/main" id="{253DF5B5-7ECC-4B81-AD0B-7C0559EC0669}"/>
              </a:ext>
            </a:extLst>
          </p:cNvPr>
          <p:cNvSpPr>
            <a:spLocks noGrp="1"/>
          </p:cNvSpPr>
          <p:nvPr>
            <p:ph idx="1"/>
          </p:nvPr>
        </p:nvSpPr>
        <p:spPr/>
        <p:txBody>
          <a:bodyPr>
            <a:normAutofit/>
          </a:bodyPr>
          <a:lstStyle/>
          <a:p>
            <a:r>
              <a:rPr lang="fr-FR" sz="3600" dirty="0"/>
              <a:t>Séparer les projets dans le même GIT</a:t>
            </a:r>
          </a:p>
          <a:p>
            <a:r>
              <a:rPr lang="fr-FR" sz="3600" dirty="0"/>
              <a:t>Séparer les GIT pour une même équipe</a:t>
            </a:r>
          </a:p>
          <a:p>
            <a:r>
              <a:rPr lang="fr-FR" sz="3600" dirty="0"/>
              <a:t>Séparer les Pipeline de CI (</a:t>
            </a:r>
            <a:r>
              <a:rPr lang="fr-FR" sz="3600" dirty="0" err="1"/>
              <a:t>Continuous</a:t>
            </a:r>
            <a:r>
              <a:rPr lang="fr-FR" sz="3600" dirty="0"/>
              <a:t> Intégration) </a:t>
            </a:r>
          </a:p>
          <a:p>
            <a:r>
              <a:rPr lang="fr-FR" sz="3600" dirty="0"/>
              <a:t>Séparer les Pipeline de CD (</a:t>
            </a:r>
            <a:r>
              <a:rPr lang="fr-FR" sz="3600" dirty="0" err="1"/>
              <a:t>Continuous</a:t>
            </a:r>
            <a:r>
              <a:rPr lang="fr-FR" sz="3600" dirty="0"/>
              <a:t> </a:t>
            </a:r>
            <a:r>
              <a:rPr lang="fr-FR" sz="3600" dirty="0" err="1"/>
              <a:t>Develoment</a:t>
            </a:r>
            <a:r>
              <a:rPr lang="fr-FR" sz="3600" dirty="0"/>
              <a:t>)</a:t>
            </a:r>
          </a:p>
          <a:p>
            <a:r>
              <a:rPr lang="fr-FR" sz="3600" dirty="0"/>
              <a:t>Séparer les Equipes (</a:t>
            </a:r>
            <a:r>
              <a:rPr lang="fr-FR" sz="3600" dirty="0" err="1"/>
              <a:t>Backlog</a:t>
            </a:r>
            <a:r>
              <a:rPr lang="fr-FR" sz="3600" dirty="0"/>
              <a:t>, PO, </a:t>
            </a:r>
            <a:r>
              <a:rPr lang="fr-FR" sz="3600" dirty="0" err="1"/>
              <a:t>scrum</a:t>
            </a:r>
            <a:r>
              <a:rPr lang="fr-FR" sz="3600" dirty="0"/>
              <a:t> master, manager)</a:t>
            </a:r>
          </a:p>
          <a:p>
            <a:r>
              <a:rPr lang="fr-FR" sz="3600" dirty="0"/>
              <a:t>Séparer les votre monolithe en Micro-service</a:t>
            </a:r>
          </a:p>
          <a:p>
            <a:endParaRPr lang="fr-FR" sz="3600" dirty="0"/>
          </a:p>
        </p:txBody>
      </p:sp>
    </p:spTree>
    <p:extLst>
      <p:ext uri="{BB962C8B-B14F-4D97-AF65-F5344CB8AC3E}">
        <p14:creationId xmlns:p14="http://schemas.microsoft.com/office/powerpoint/2010/main" val="1082938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2D2DB6-DAF4-4A63-A67C-76669C5511D6}"/>
              </a:ext>
            </a:extLst>
          </p:cNvPr>
          <p:cNvSpPr>
            <a:spLocks noGrp="1"/>
          </p:cNvSpPr>
          <p:nvPr>
            <p:ph type="title"/>
          </p:nvPr>
        </p:nvSpPr>
        <p:spPr/>
        <p:txBody>
          <a:bodyPr/>
          <a:lstStyle/>
          <a:p>
            <a:r>
              <a:rPr lang="fr-FR" dirty="0"/>
              <a:t>Plus de temps d’itération</a:t>
            </a:r>
          </a:p>
        </p:txBody>
      </p:sp>
      <p:sp>
        <p:nvSpPr>
          <p:cNvPr id="3" name="Espace réservé du contenu 2">
            <a:extLst>
              <a:ext uri="{FF2B5EF4-FFF2-40B4-BE49-F238E27FC236}">
                <a16:creationId xmlns:a16="http://schemas.microsoft.com/office/drawing/2014/main" id="{253DF5B5-7ECC-4B81-AD0B-7C0559EC0669}"/>
              </a:ext>
            </a:extLst>
          </p:cNvPr>
          <p:cNvSpPr>
            <a:spLocks noGrp="1"/>
          </p:cNvSpPr>
          <p:nvPr>
            <p:ph idx="1"/>
          </p:nvPr>
        </p:nvSpPr>
        <p:spPr/>
        <p:txBody>
          <a:bodyPr>
            <a:normAutofit/>
          </a:bodyPr>
          <a:lstStyle/>
          <a:p>
            <a:r>
              <a:rPr lang="fr-FR" sz="3600" dirty="0"/>
              <a:t>Contraintes sur les pull </a:t>
            </a:r>
            <a:r>
              <a:rPr lang="fr-FR" sz="3600" dirty="0" err="1"/>
              <a:t>request</a:t>
            </a:r>
            <a:endParaRPr lang="fr-FR" sz="3600" dirty="0"/>
          </a:p>
          <a:p>
            <a:r>
              <a:rPr lang="fr-FR" sz="3600" dirty="0" err="1"/>
              <a:t>Worflow</a:t>
            </a:r>
            <a:r>
              <a:rPr lang="fr-FR" sz="3600" dirty="0"/>
              <a:t> git</a:t>
            </a:r>
          </a:p>
          <a:p>
            <a:r>
              <a:rPr lang="fr-FR" sz="3600" dirty="0"/>
              <a:t>côté serveur =&gt; Ne pas faire de TDD</a:t>
            </a:r>
          </a:p>
          <a:p>
            <a:r>
              <a:rPr lang="fr-FR" sz="3600" dirty="0"/>
              <a:t>côté client =&gt; Ne pas faire de </a:t>
            </a:r>
            <a:r>
              <a:rPr lang="fr-FR" sz="3600" dirty="0" err="1"/>
              <a:t>storybook</a:t>
            </a:r>
            <a:r>
              <a:rPr lang="fr-FR" sz="3600" dirty="0"/>
              <a:t> et de Test Unitaires</a:t>
            </a:r>
          </a:p>
        </p:txBody>
      </p:sp>
    </p:spTree>
    <p:extLst>
      <p:ext uri="{BB962C8B-B14F-4D97-AF65-F5344CB8AC3E}">
        <p14:creationId xmlns:p14="http://schemas.microsoft.com/office/powerpoint/2010/main" val="6557736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nvPr>
        </p:nvGraphicFramePr>
        <p:xfrm>
          <a:off x="1833046" y="3002510"/>
          <a:ext cx="8854772" cy="3695771"/>
        </p:xfrm>
        <a:graphic>
          <a:graphicData uri="http://schemas.openxmlformats.org/drawingml/2006/table">
            <a:tbl>
              <a:tblPr firstRow="1" bandRow="1">
                <a:tableStyleId>{5C22544A-7EE6-4342-B048-85BDC9FD1C3A}</a:tableStyleId>
              </a:tblPr>
              <a:tblGrid>
                <a:gridCol w="4427386">
                  <a:extLst>
                    <a:ext uri="{9D8B030D-6E8A-4147-A177-3AD203B41FA5}">
                      <a16:colId xmlns:a16="http://schemas.microsoft.com/office/drawing/2014/main" val="4210897886"/>
                    </a:ext>
                  </a:extLst>
                </a:gridCol>
                <a:gridCol w="4427386">
                  <a:extLst>
                    <a:ext uri="{9D8B030D-6E8A-4147-A177-3AD203B41FA5}">
                      <a16:colId xmlns:a16="http://schemas.microsoft.com/office/drawing/2014/main" val="3305105285"/>
                    </a:ext>
                  </a:extLst>
                </a:gridCol>
              </a:tblGrid>
              <a:tr h="660299">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673521">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67032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728258">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963371">
                <a:tc>
                  <a:txBody>
                    <a:bodyPr/>
                    <a:lstStyle/>
                    <a:p>
                      <a:pPr algn="ctr"/>
                      <a:r>
                        <a:rPr lang="fr-FR" sz="2800" dirty="0"/>
                        <a:t>Code Serveur (micro-service) </a:t>
                      </a:r>
                    </a:p>
                  </a:txBody>
                  <a:tcPr anchor="ctr"/>
                </a:tc>
                <a:tc>
                  <a:txBody>
                    <a:bodyPr/>
                    <a:lstStyle/>
                    <a:p>
                      <a:pPr algn="ctr"/>
                      <a:r>
                        <a:rPr lang="fr-FR" sz="2800" dirty="0"/>
                        <a:t>Extrêmement long</a:t>
                      </a:r>
                    </a:p>
                  </a:txBody>
                  <a:tcPr anchor="ctr"/>
                </a:tc>
                <a:extLst>
                  <a:ext uri="{0D108BD9-81ED-4DB2-BD59-A6C34878D82A}">
                    <a16:rowId xmlns:a16="http://schemas.microsoft.com/office/drawing/2014/main" val="1939025690"/>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7030A0"/>
                </a:solidFill>
              </a:rPr>
              <a:t>Pour réaliser un découpage en domaine fonctionnel, </a:t>
            </a:r>
          </a:p>
          <a:p>
            <a:pPr algn="ctr"/>
            <a:r>
              <a:rPr lang="fr-FR" sz="4000" dirty="0">
                <a:solidFill>
                  <a:srgbClr val="7030A0"/>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6393" y="5118116"/>
            <a:ext cx="430013" cy="4300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1767" y="4446519"/>
            <a:ext cx="292863" cy="4514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5769123"/>
            <a:ext cx="218970" cy="3375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262244" y="3688505"/>
            <a:ext cx="385308" cy="597671"/>
          </a:xfrm>
          <a:prstGeom prst="rect">
            <a:avLst/>
          </a:prstGeom>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domaines fonctionnels</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6393" y="2993167"/>
            <a:ext cx="430013" cy="558327"/>
          </a:xfrm>
          <a:prstGeom prst="rect">
            <a:avLst/>
          </a:prstGeom>
        </p:spPr>
      </p:pic>
      <p:pic>
        <p:nvPicPr>
          <p:cNvPr id="13" name="Picture 16" descr="http://4vector.com/i/free-vector-server-clip-art_117262_Server_clip_art_hight.png">
            <a:extLst>
              <a:ext uri="{FF2B5EF4-FFF2-40B4-BE49-F238E27FC236}">
                <a16:creationId xmlns:a16="http://schemas.microsoft.com/office/drawing/2014/main" id="{76DFD878-6B86-40B6-AE46-A5BD1CE7C0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282" y="5937912"/>
            <a:ext cx="218970" cy="3375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http://4vector.com/i/free-vector-server-clip-art_117262_Server_clip_art_hight.png">
            <a:extLst>
              <a:ext uri="{FF2B5EF4-FFF2-40B4-BE49-F238E27FC236}">
                <a16:creationId xmlns:a16="http://schemas.microsoft.com/office/drawing/2014/main" id="{6DF30F0C-C0A9-42B5-AF36-921C5975D6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868" y="6087221"/>
            <a:ext cx="218970" cy="3375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http://4vector.com/i/free-vector-server-clip-art_117262_Server_clip_art_hight.png">
            <a:extLst>
              <a:ext uri="{FF2B5EF4-FFF2-40B4-BE49-F238E27FC236}">
                <a16:creationId xmlns:a16="http://schemas.microsoft.com/office/drawing/2014/main" id="{F656E103-32F7-4CA6-88E1-E9D0B20F91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2773" y="6275490"/>
            <a:ext cx="218970" cy="33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047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8A36A-3747-46D9-AAE9-E44B344C5DDF}"/>
              </a:ext>
            </a:extLst>
          </p:cNvPr>
          <p:cNvSpPr>
            <a:spLocks noGrp="1"/>
          </p:cNvSpPr>
          <p:nvPr>
            <p:ph type="title"/>
          </p:nvPr>
        </p:nvSpPr>
        <p:spPr/>
        <p:txBody>
          <a:bodyPr/>
          <a:lstStyle/>
          <a:p>
            <a:endParaRPr lang="fr-FR"/>
          </a:p>
        </p:txBody>
      </p:sp>
      <p:pic>
        <p:nvPicPr>
          <p:cNvPr id="4" name="guillaume-chervet2">
            <a:hlinkClick r:id="" action="ppaction://media"/>
            <a:extLst>
              <a:ext uri="{FF2B5EF4-FFF2-40B4-BE49-F238E27FC236}">
                <a16:creationId xmlns:a16="http://schemas.microsoft.com/office/drawing/2014/main" id="{F60B87C6-C9D5-461A-B537-6E60A11D81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845"/>
          </a:xfrm>
        </p:spPr>
      </p:pic>
    </p:spTree>
    <p:extLst>
      <p:ext uri="{BB962C8B-B14F-4D97-AF65-F5344CB8AC3E}">
        <p14:creationId xmlns:p14="http://schemas.microsoft.com/office/powerpoint/2010/main" val="213042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
        <p:nvSpPr>
          <p:cNvPr id="18" name="Titre 1">
            <a:extLst>
              <a:ext uri="{FF2B5EF4-FFF2-40B4-BE49-F238E27FC236}">
                <a16:creationId xmlns:a16="http://schemas.microsoft.com/office/drawing/2014/main" id="{AC75CE19-3D02-46F6-9BB7-7D5C1FBE2AE8}"/>
              </a:ext>
            </a:extLst>
          </p:cNvPr>
          <p:cNvSpPr txBox="1">
            <a:spLocks/>
          </p:cNvSpPr>
          <p:nvPr/>
        </p:nvSpPr>
        <p:spPr>
          <a:xfrm>
            <a:off x="990600" y="23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domaines fonctionnels</a:t>
            </a:r>
            <a:endParaRPr lang="fr-FR" dirty="0"/>
          </a:p>
        </p:txBody>
      </p:sp>
    </p:spTree>
    <p:extLst>
      <p:ext uri="{BB962C8B-B14F-4D97-AF65-F5344CB8AC3E}">
        <p14:creationId xmlns:p14="http://schemas.microsoft.com/office/powerpoint/2010/main" val="3251468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9504"/>
            <a:ext cx="10515600" cy="1325563"/>
          </a:xfrm>
        </p:spPr>
        <p:txBody>
          <a:bodyPr/>
          <a:lstStyle/>
          <a:p>
            <a:r>
              <a:rPr lang="fr-FR" dirty="0"/>
              <a:t>Modéliser vos API </a:t>
            </a:r>
            <a:r>
              <a:rPr lang="fr-FR" dirty="0">
                <a:solidFill>
                  <a:srgbClr val="00B0F0"/>
                </a:solidFill>
              </a:rPr>
              <a:t>en domaines fonctionnels</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B665948D-4F77-41DE-BC85-2BF8260C7F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589" t="8722" r="28407" b="4219"/>
          <a:stretch/>
        </p:blipFill>
        <p:spPr>
          <a:xfrm>
            <a:off x="4156167" y="1007219"/>
            <a:ext cx="3487782" cy="5295585"/>
          </a:xfrm>
        </p:spPr>
      </p:pic>
    </p:spTree>
    <p:extLst>
      <p:ext uri="{BB962C8B-B14F-4D97-AF65-F5344CB8AC3E}">
        <p14:creationId xmlns:p14="http://schemas.microsoft.com/office/powerpoint/2010/main" val="3814902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flipH="1">
            <a:off x="7054583"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76342" y="262595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domaines fonctionnels</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510234" y="1285419"/>
            <a:ext cx="11171531" cy="1438459"/>
          </a:xfrm>
          <a:prstGeom prst="rect">
            <a:avLst/>
          </a:prstGeom>
          <a:solidFill>
            <a:schemeClr val="accent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400" dirty="0">
                <a:solidFill>
                  <a:schemeClr val="bg1"/>
                </a:solidFill>
              </a:rPr>
              <a:t>Se concentrer sur les besoins et les domaines fonctionnels entraîne :</a:t>
            </a:r>
          </a:p>
          <a:p>
            <a:pPr marL="0" indent="0">
              <a:buFont typeface="Arial" panose="020B0604020202020204" pitchFamily="34" charset="0"/>
              <a:buNone/>
            </a:pPr>
            <a:endParaRPr lang="fr-FR" sz="4400" dirty="0"/>
          </a:p>
          <a:p>
            <a:endParaRPr lang="fr-FR" sz="4400" dirty="0"/>
          </a:p>
        </p:txBody>
      </p:sp>
      <p:sp>
        <p:nvSpPr>
          <p:cNvPr id="2" name="Rectangle 1">
            <a:extLst>
              <a:ext uri="{FF2B5EF4-FFF2-40B4-BE49-F238E27FC236}">
                <a16:creationId xmlns:a16="http://schemas.microsoft.com/office/drawing/2014/main" id="{AF4AAA04-3FF9-44AE-BDEE-94C1D461453A}"/>
              </a:ext>
            </a:extLst>
          </p:cNvPr>
          <p:cNvSpPr/>
          <p:nvPr/>
        </p:nvSpPr>
        <p:spPr>
          <a:xfrm>
            <a:off x="1221657" y="2821138"/>
            <a:ext cx="10723600" cy="3170099"/>
          </a:xfrm>
          <a:prstGeom prst="rect">
            <a:avLst/>
          </a:prstGeom>
        </p:spPr>
        <p:txBody>
          <a:bodyPr wrap="square">
            <a:spAutoFit/>
          </a:bodyPr>
          <a:lstStyle/>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 Une architecture adaptée aux besoins</a:t>
            </a:r>
          </a:p>
          <a:p>
            <a:pPr lvl="1">
              <a:buFont typeface="Wingdings" panose="05000000000000000000" pitchFamily="2" charset="2"/>
              <a:buChar char="Ø"/>
            </a:pPr>
            <a:r>
              <a:rPr lang="fr-FR" sz="4000" dirty="0"/>
              <a:t> Etc.</a:t>
            </a:r>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838200" y="4679236"/>
            <a:ext cx="10515600" cy="2177634"/>
          </a:xfrm>
        </p:spPr>
        <p:txBody>
          <a:bodyPr>
            <a:normAutofit fontScale="85000" lnSpcReduction="20000"/>
          </a:bodyPr>
          <a:lstStyle/>
          <a:p>
            <a:pPr marL="0" indent="0" algn="ctr">
              <a:buNone/>
            </a:pPr>
            <a:endParaRPr lang="fr-FR" sz="4800" dirty="0"/>
          </a:p>
          <a:p>
            <a:pPr marL="0" indent="0" algn="ctr">
              <a:buNone/>
            </a:pPr>
            <a:endParaRPr lang="fr-FR" sz="4800" dirty="0"/>
          </a:p>
          <a:p>
            <a:pPr marL="0" indent="0" algn="ctr">
              <a:buNone/>
            </a:pPr>
            <a:r>
              <a:rPr lang="fr-FR" sz="4800"/>
              <a:t>Si besoin, </a:t>
            </a:r>
            <a:r>
              <a:rPr lang="fr-FR" sz="4800" dirty="0"/>
              <a:t>vous êtes sur le bon chemin pour mettre en place des micro-services</a:t>
            </a:r>
          </a:p>
          <a:p>
            <a:pPr algn="ctr"/>
            <a:endParaRPr lang="fr-FR" sz="4800" dirty="0"/>
          </a:p>
        </p:txBody>
      </p:sp>
      <p:pic>
        <p:nvPicPr>
          <p:cNvPr id="6" name="Image 5">
            <a:extLst>
              <a:ext uri="{FF2B5EF4-FFF2-40B4-BE49-F238E27FC236}">
                <a16:creationId xmlns:a16="http://schemas.microsoft.com/office/drawing/2014/main" id="{12472FE8-09E0-493C-9057-CB4CFC3B432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3798279" y="1137082"/>
            <a:ext cx="4595441" cy="4583836"/>
          </a:xfrm>
          <a:prstGeom prst="rect">
            <a:avLst/>
          </a:prstGeom>
        </p:spPr>
      </p:pic>
    </p:spTree>
    <p:extLst>
      <p:ext uri="{BB962C8B-B14F-4D97-AF65-F5344CB8AC3E}">
        <p14:creationId xmlns:p14="http://schemas.microsoft.com/office/powerpoint/2010/main" val="5640999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chemeClr val="bg1"/>
                </a:solidFill>
              </a:rPr>
              <a:t>en domaines fonctionnels</a:t>
            </a:r>
          </a:p>
        </p:txBody>
      </p:sp>
    </p:spTree>
    <p:extLst>
      <p:ext uri="{BB962C8B-B14F-4D97-AF65-F5344CB8AC3E}">
        <p14:creationId xmlns:p14="http://schemas.microsoft.com/office/powerpoint/2010/main" val="41651977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C177F44-AB39-4A61-BAAD-7FE93518A60C}"/>
              </a:ext>
            </a:extLst>
          </p:cNvPr>
          <p:cNvPicPr>
            <a:picLocks noChangeAspect="1"/>
          </p:cNvPicPr>
          <p:nvPr/>
        </p:nvPicPr>
        <p:blipFill rotWithShape="1">
          <a:blip r:embed="rId3"/>
          <a:srcRect l="18237" t="2298" r="51772" b="14956"/>
          <a:stretch/>
        </p:blipFill>
        <p:spPr>
          <a:xfrm>
            <a:off x="5373751" y="722099"/>
            <a:ext cx="1444498" cy="2240637"/>
          </a:xfrm>
          <a:prstGeom prst="rect">
            <a:avLst/>
          </a:prstGeom>
        </p:spPr>
      </p:pic>
      <p:pic>
        <p:nvPicPr>
          <p:cNvPr id="7" name="Picture 16" descr="http://4vector.com/i/free-vector-server-clip-art_117262_Server_clip_art_hight.png">
            <a:extLst>
              <a:ext uri="{FF2B5EF4-FFF2-40B4-BE49-F238E27FC236}">
                <a16:creationId xmlns:a16="http://schemas.microsoft.com/office/drawing/2014/main" id="{8223CFA4-9AB4-4ECF-8303-7E10A92734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6851" y="3815745"/>
            <a:ext cx="558299" cy="8607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upload.wikimedia.org/wikipedia/commons/4/40/Crystal_Clear_app_database.png">
            <a:extLst>
              <a:ext uri="{FF2B5EF4-FFF2-40B4-BE49-F238E27FC236}">
                <a16:creationId xmlns:a16="http://schemas.microsoft.com/office/drawing/2014/main" id="{87CD99A3-1DA1-468B-8F52-CB7A9D0C5B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9826" y="5504188"/>
            <a:ext cx="504113" cy="50411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2963D794-8DC9-4C50-8BDE-76B26A3A4781}"/>
              </a:ext>
            </a:extLst>
          </p:cNvPr>
          <p:cNvPicPr>
            <a:picLocks noChangeAspect="1"/>
          </p:cNvPicPr>
          <p:nvPr/>
        </p:nvPicPr>
        <p:blipFill>
          <a:blip r:embed="rId6"/>
          <a:stretch>
            <a:fillRect/>
          </a:stretch>
        </p:blipFill>
        <p:spPr>
          <a:xfrm>
            <a:off x="4270217" y="6008302"/>
            <a:ext cx="851608" cy="641936"/>
          </a:xfrm>
          <a:prstGeom prst="rect">
            <a:avLst/>
          </a:prstGeom>
        </p:spPr>
      </p:pic>
      <p:cxnSp>
        <p:nvCxnSpPr>
          <p:cNvPr id="14" name="Connecteur droit avec flèche 13">
            <a:extLst>
              <a:ext uri="{FF2B5EF4-FFF2-40B4-BE49-F238E27FC236}">
                <a16:creationId xmlns:a16="http://schemas.microsoft.com/office/drawing/2014/main" id="{5C34E561-B17C-4C48-83F8-D86BE621B3FF}"/>
              </a:ext>
            </a:extLst>
          </p:cNvPr>
          <p:cNvCxnSpPr>
            <a:cxnSpLocks/>
            <a:stCxn id="7" idx="0"/>
            <a:endCxn id="6" idx="2"/>
          </p:cNvCxnSpPr>
          <p:nvPr/>
        </p:nvCxnSpPr>
        <p:spPr>
          <a:xfrm flipH="1" flipV="1">
            <a:off x="6096000" y="2962736"/>
            <a:ext cx="1" cy="853009"/>
          </a:xfrm>
          <a:prstGeom prst="straightConnector1">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F24091E2-06D4-4AD6-AA51-4C72E0B08A50}"/>
              </a:ext>
            </a:extLst>
          </p:cNvPr>
          <p:cNvCxnSpPr>
            <a:cxnSpLocks/>
            <a:stCxn id="8" idx="0"/>
            <a:endCxn id="7" idx="2"/>
          </p:cNvCxnSpPr>
          <p:nvPr/>
        </p:nvCxnSpPr>
        <p:spPr>
          <a:xfrm flipH="1" flipV="1">
            <a:off x="6096001" y="4676456"/>
            <a:ext cx="1165882" cy="827732"/>
          </a:xfrm>
          <a:prstGeom prst="straightConnector1">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71F4130-FEA7-4AAD-B820-42D90536DFC0}"/>
              </a:ext>
            </a:extLst>
          </p:cNvPr>
          <p:cNvCxnSpPr>
            <a:cxnSpLocks/>
            <a:stCxn id="9" idx="0"/>
            <a:endCxn id="7" idx="2"/>
          </p:cNvCxnSpPr>
          <p:nvPr/>
        </p:nvCxnSpPr>
        <p:spPr>
          <a:xfrm flipV="1">
            <a:off x="4696021" y="4676456"/>
            <a:ext cx="1399980" cy="1331846"/>
          </a:xfrm>
          <a:prstGeom prst="straightConnector1">
            <a:avLst/>
          </a:prstGeom>
          <a:ln w="38100">
            <a:headEnd type="none"/>
            <a:tailEnd type="none"/>
          </a:ln>
        </p:spPr>
        <p:style>
          <a:lnRef idx="1">
            <a:schemeClr val="accent1"/>
          </a:lnRef>
          <a:fillRef idx="0">
            <a:schemeClr val="accent1"/>
          </a:fillRef>
          <a:effectRef idx="0">
            <a:schemeClr val="accent1"/>
          </a:effectRef>
          <a:fontRef idx="minor">
            <a:schemeClr val="tx1"/>
          </a:fontRef>
        </p:style>
      </p:cxnSp>
      <p:sp>
        <p:nvSpPr>
          <p:cNvPr id="23" name="Espace réservé du contenu 2">
            <a:extLst>
              <a:ext uri="{FF2B5EF4-FFF2-40B4-BE49-F238E27FC236}">
                <a16:creationId xmlns:a16="http://schemas.microsoft.com/office/drawing/2014/main" id="{3F820EBF-A9DB-4DB5-8228-9E0CD8708E75}"/>
              </a:ext>
            </a:extLst>
          </p:cNvPr>
          <p:cNvSpPr txBox="1">
            <a:spLocks/>
          </p:cNvSpPr>
          <p:nvPr/>
        </p:nvSpPr>
        <p:spPr>
          <a:xfrm>
            <a:off x="9719869" y="1696301"/>
            <a:ext cx="2084217" cy="69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solidFill>
                  <a:srgbClr val="00B050"/>
                </a:solidFill>
              </a:rPr>
              <a:t>Rapide</a:t>
            </a:r>
          </a:p>
        </p:txBody>
      </p:sp>
      <p:sp>
        <p:nvSpPr>
          <p:cNvPr id="24" name="Espace réservé du contenu 2">
            <a:extLst>
              <a:ext uri="{FF2B5EF4-FFF2-40B4-BE49-F238E27FC236}">
                <a16:creationId xmlns:a16="http://schemas.microsoft.com/office/drawing/2014/main" id="{C5A4E750-77BE-4AAD-A6E4-DD3DD31FF118}"/>
              </a:ext>
            </a:extLst>
          </p:cNvPr>
          <p:cNvSpPr txBox="1">
            <a:spLocks/>
          </p:cNvSpPr>
          <p:nvPr/>
        </p:nvSpPr>
        <p:spPr>
          <a:xfrm>
            <a:off x="9781052" y="4051146"/>
            <a:ext cx="2084217" cy="69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solidFill>
                  <a:srgbClr val="0070C0"/>
                </a:solidFill>
              </a:rPr>
              <a:t>Moyen</a:t>
            </a:r>
          </a:p>
        </p:txBody>
      </p:sp>
      <p:sp>
        <p:nvSpPr>
          <p:cNvPr id="25" name="Espace réservé du contenu 2">
            <a:extLst>
              <a:ext uri="{FF2B5EF4-FFF2-40B4-BE49-F238E27FC236}">
                <a16:creationId xmlns:a16="http://schemas.microsoft.com/office/drawing/2014/main" id="{1621049E-C112-48F0-BFC4-F5B62329168B}"/>
              </a:ext>
            </a:extLst>
          </p:cNvPr>
          <p:cNvSpPr txBox="1">
            <a:spLocks/>
          </p:cNvSpPr>
          <p:nvPr/>
        </p:nvSpPr>
        <p:spPr>
          <a:xfrm>
            <a:off x="9781052" y="5393097"/>
            <a:ext cx="2084217" cy="69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solidFill>
                  <a:srgbClr val="FF0000"/>
                </a:solidFill>
              </a:rPr>
              <a:t>Très long</a:t>
            </a:r>
          </a:p>
        </p:txBody>
      </p:sp>
      <p:sp>
        <p:nvSpPr>
          <p:cNvPr id="2" name="Flèche : courbe vers la droite 1">
            <a:extLst>
              <a:ext uri="{FF2B5EF4-FFF2-40B4-BE49-F238E27FC236}">
                <a16:creationId xmlns:a16="http://schemas.microsoft.com/office/drawing/2014/main" id="{81CF8121-A30B-4ADE-A565-6773CBE0135C}"/>
              </a:ext>
            </a:extLst>
          </p:cNvPr>
          <p:cNvSpPr/>
          <p:nvPr/>
        </p:nvSpPr>
        <p:spPr>
          <a:xfrm>
            <a:off x="8427765" y="1761639"/>
            <a:ext cx="388883" cy="660918"/>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Flèche : courbe vers la droite 18">
            <a:extLst>
              <a:ext uri="{FF2B5EF4-FFF2-40B4-BE49-F238E27FC236}">
                <a16:creationId xmlns:a16="http://schemas.microsoft.com/office/drawing/2014/main" id="{A1686FB2-440C-4826-8134-D9153F9C8131}"/>
              </a:ext>
            </a:extLst>
          </p:cNvPr>
          <p:cNvSpPr/>
          <p:nvPr/>
        </p:nvSpPr>
        <p:spPr>
          <a:xfrm rot="10800000">
            <a:off x="8816648" y="1734356"/>
            <a:ext cx="388883" cy="660918"/>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Flèche : courbe vers la droite 26">
            <a:extLst>
              <a:ext uri="{FF2B5EF4-FFF2-40B4-BE49-F238E27FC236}">
                <a16:creationId xmlns:a16="http://schemas.microsoft.com/office/drawing/2014/main" id="{96976B0C-B069-4C2D-972B-AD4908ADE5D1}"/>
              </a:ext>
            </a:extLst>
          </p:cNvPr>
          <p:cNvSpPr/>
          <p:nvPr/>
        </p:nvSpPr>
        <p:spPr>
          <a:xfrm>
            <a:off x="8427765" y="4005426"/>
            <a:ext cx="388883" cy="660918"/>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Flèche : courbe vers la droite 27">
            <a:extLst>
              <a:ext uri="{FF2B5EF4-FFF2-40B4-BE49-F238E27FC236}">
                <a16:creationId xmlns:a16="http://schemas.microsoft.com/office/drawing/2014/main" id="{7FB19666-32B3-4249-B967-D5C3968D2D78}"/>
              </a:ext>
            </a:extLst>
          </p:cNvPr>
          <p:cNvSpPr/>
          <p:nvPr/>
        </p:nvSpPr>
        <p:spPr>
          <a:xfrm rot="10800000">
            <a:off x="8816648" y="3978143"/>
            <a:ext cx="388883" cy="660918"/>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Flèche : courbe vers la droite 28">
            <a:extLst>
              <a:ext uri="{FF2B5EF4-FFF2-40B4-BE49-F238E27FC236}">
                <a16:creationId xmlns:a16="http://schemas.microsoft.com/office/drawing/2014/main" id="{9E6A1CF1-E4D2-4133-A742-CC2BFDB64AEB}"/>
              </a:ext>
            </a:extLst>
          </p:cNvPr>
          <p:cNvSpPr/>
          <p:nvPr/>
        </p:nvSpPr>
        <p:spPr>
          <a:xfrm>
            <a:off x="8427765" y="5425786"/>
            <a:ext cx="388883" cy="660918"/>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Flèche : courbe vers la droite 29">
            <a:extLst>
              <a:ext uri="{FF2B5EF4-FFF2-40B4-BE49-F238E27FC236}">
                <a16:creationId xmlns:a16="http://schemas.microsoft.com/office/drawing/2014/main" id="{5DA9D902-6D92-4FDE-A5A9-64D7756D72C5}"/>
              </a:ext>
            </a:extLst>
          </p:cNvPr>
          <p:cNvSpPr/>
          <p:nvPr/>
        </p:nvSpPr>
        <p:spPr>
          <a:xfrm rot="10800000">
            <a:off x="8816648" y="5398503"/>
            <a:ext cx="388883" cy="660918"/>
          </a:xfrm>
          <a:prstGeom prst="curv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Espace réservé du contenu 2">
            <a:extLst>
              <a:ext uri="{FF2B5EF4-FFF2-40B4-BE49-F238E27FC236}">
                <a16:creationId xmlns:a16="http://schemas.microsoft.com/office/drawing/2014/main" id="{1748B59B-2A36-45AD-AE81-189ABE74CAAE}"/>
              </a:ext>
            </a:extLst>
          </p:cNvPr>
          <p:cNvSpPr txBox="1">
            <a:spLocks/>
          </p:cNvSpPr>
          <p:nvPr/>
        </p:nvSpPr>
        <p:spPr>
          <a:xfrm>
            <a:off x="9781052" y="375295"/>
            <a:ext cx="2084217" cy="69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t>Itérations</a:t>
            </a:r>
          </a:p>
        </p:txBody>
      </p:sp>
      <p:sp>
        <p:nvSpPr>
          <p:cNvPr id="13" name="Rectangle 12">
            <a:extLst>
              <a:ext uri="{FF2B5EF4-FFF2-40B4-BE49-F238E27FC236}">
                <a16:creationId xmlns:a16="http://schemas.microsoft.com/office/drawing/2014/main" id="{34383D15-6556-481B-9EA8-A650721FB8F4}"/>
              </a:ext>
            </a:extLst>
          </p:cNvPr>
          <p:cNvSpPr/>
          <p:nvPr/>
        </p:nvSpPr>
        <p:spPr>
          <a:xfrm>
            <a:off x="4178224" y="4061435"/>
            <a:ext cx="1348446" cy="369332"/>
          </a:xfrm>
          <a:prstGeom prst="rect">
            <a:avLst/>
          </a:prstGeom>
        </p:spPr>
        <p:txBody>
          <a:bodyPr wrap="none">
            <a:spAutoFit/>
          </a:bodyPr>
          <a:lstStyle/>
          <a:p>
            <a:r>
              <a:rPr lang="fr-FR" dirty="0"/>
              <a:t>(monolithe) </a:t>
            </a:r>
          </a:p>
        </p:txBody>
      </p:sp>
      <p:sp>
        <p:nvSpPr>
          <p:cNvPr id="15" name="ZoneTexte 14">
            <a:extLst>
              <a:ext uri="{FF2B5EF4-FFF2-40B4-BE49-F238E27FC236}">
                <a16:creationId xmlns:a16="http://schemas.microsoft.com/office/drawing/2014/main" id="{81AFB998-4B5F-451F-A74F-E2577F6D1445}"/>
              </a:ext>
            </a:extLst>
          </p:cNvPr>
          <p:cNvSpPr txBox="1"/>
          <p:nvPr/>
        </p:nvSpPr>
        <p:spPr>
          <a:xfrm>
            <a:off x="270800" y="0"/>
            <a:ext cx="2865462" cy="2308324"/>
          </a:xfrm>
          <a:prstGeom prst="rect">
            <a:avLst/>
          </a:prstGeom>
          <a:noFill/>
        </p:spPr>
        <p:txBody>
          <a:bodyPr wrap="square" rtlCol="0">
            <a:spAutoFit/>
          </a:bodyPr>
          <a:lstStyle/>
          <a:p>
            <a:r>
              <a:rPr lang="fr-FR" dirty="0"/>
              <a:t>Étape 1 mettre une maquette web</a:t>
            </a:r>
          </a:p>
          <a:p>
            <a:r>
              <a:rPr lang="fr-FR" dirty="0"/>
              <a:t>HMTL/CSS/JAVASCRIPT front en production (</a:t>
            </a:r>
            <a:r>
              <a:rPr lang="fr-FR" dirty="0" err="1"/>
              <a:t>mocker</a:t>
            </a:r>
            <a:r>
              <a:rPr lang="fr-FR" dirty="0"/>
              <a:t> les appel REST)</a:t>
            </a:r>
          </a:p>
          <a:p>
            <a:endParaRPr lang="fr-FR" dirty="0"/>
          </a:p>
          <a:p>
            <a:r>
              <a:rPr lang="fr-FR" dirty="0">
                <a:solidFill>
                  <a:srgbClr val="0070C0"/>
                </a:solidFill>
              </a:rPr>
              <a:t>Itérer avec les utilisateurs finaux</a:t>
            </a:r>
          </a:p>
        </p:txBody>
      </p:sp>
      <p:sp>
        <p:nvSpPr>
          <p:cNvPr id="31" name="ZoneTexte 30">
            <a:extLst>
              <a:ext uri="{FF2B5EF4-FFF2-40B4-BE49-F238E27FC236}">
                <a16:creationId xmlns:a16="http://schemas.microsoft.com/office/drawing/2014/main" id="{1173DF41-3D69-474E-9925-373E900BF618}"/>
              </a:ext>
            </a:extLst>
          </p:cNvPr>
          <p:cNvSpPr txBox="1"/>
          <p:nvPr/>
        </p:nvSpPr>
        <p:spPr>
          <a:xfrm>
            <a:off x="300487" y="2530775"/>
            <a:ext cx="2865462" cy="2862322"/>
          </a:xfrm>
          <a:prstGeom prst="rect">
            <a:avLst/>
          </a:prstGeom>
          <a:noFill/>
        </p:spPr>
        <p:txBody>
          <a:bodyPr wrap="square" rtlCol="0">
            <a:spAutoFit/>
          </a:bodyPr>
          <a:lstStyle/>
          <a:p>
            <a:r>
              <a:rPr lang="fr-FR" dirty="0"/>
              <a:t>Étape 2 </a:t>
            </a:r>
            <a:r>
              <a:rPr lang="fr-FR" dirty="0" err="1"/>
              <a:t>démocker</a:t>
            </a:r>
            <a:r>
              <a:rPr lang="fr-FR" dirty="0"/>
              <a:t> le front</a:t>
            </a:r>
          </a:p>
          <a:p>
            <a:r>
              <a:rPr lang="fr-FR" dirty="0"/>
              <a:t>Et mettre un monolithe serveur en production (</a:t>
            </a:r>
            <a:r>
              <a:rPr lang="fr-FR" dirty="0" err="1"/>
              <a:t>mocker</a:t>
            </a:r>
            <a:r>
              <a:rPr lang="fr-FR" dirty="0"/>
              <a:t> les appels </a:t>
            </a:r>
            <a:r>
              <a:rPr lang="fr-FR" dirty="0" err="1"/>
              <a:t>WebService</a:t>
            </a:r>
            <a:r>
              <a:rPr lang="fr-FR" dirty="0"/>
              <a:t> et base de données)</a:t>
            </a:r>
          </a:p>
          <a:p>
            <a:endParaRPr lang="fr-FR" dirty="0"/>
          </a:p>
          <a:p>
            <a:endParaRPr lang="fr-FR" dirty="0"/>
          </a:p>
          <a:p>
            <a:r>
              <a:rPr lang="fr-FR" dirty="0">
                <a:solidFill>
                  <a:srgbClr val="0070C0"/>
                </a:solidFill>
              </a:rPr>
              <a:t>Itérer avec les utilisateurs finaux</a:t>
            </a:r>
          </a:p>
        </p:txBody>
      </p:sp>
      <p:sp>
        <p:nvSpPr>
          <p:cNvPr id="32" name="ZoneTexte 31">
            <a:extLst>
              <a:ext uri="{FF2B5EF4-FFF2-40B4-BE49-F238E27FC236}">
                <a16:creationId xmlns:a16="http://schemas.microsoft.com/office/drawing/2014/main" id="{9D2CCBE6-A05A-4679-BD28-ADA1FB347F2C}"/>
              </a:ext>
            </a:extLst>
          </p:cNvPr>
          <p:cNvSpPr txBox="1"/>
          <p:nvPr/>
        </p:nvSpPr>
        <p:spPr>
          <a:xfrm>
            <a:off x="326731" y="5615548"/>
            <a:ext cx="2865462" cy="923330"/>
          </a:xfrm>
          <a:prstGeom prst="rect">
            <a:avLst/>
          </a:prstGeom>
          <a:noFill/>
        </p:spPr>
        <p:txBody>
          <a:bodyPr wrap="square" rtlCol="0">
            <a:spAutoFit/>
          </a:bodyPr>
          <a:lstStyle/>
          <a:p>
            <a:r>
              <a:rPr lang="fr-FR" dirty="0"/>
              <a:t>Etape 3 Choisir et implémenter la base de données </a:t>
            </a:r>
          </a:p>
        </p:txBody>
      </p:sp>
    </p:spTree>
    <p:extLst>
      <p:ext uri="{BB962C8B-B14F-4D97-AF65-F5344CB8AC3E}">
        <p14:creationId xmlns:p14="http://schemas.microsoft.com/office/powerpoint/2010/main" val="9855871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nvPr>
        </p:nvGraphicFramePr>
        <p:xfrm>
          <a:off x="1833046" y="3002510"/>
          <a:ext cx="8854772" cy="3695771"/>
        </p:xfrm>
        <a:graphic>
          <a:graphicData uri="http://schemas.openxmlformats.org/drawingml/2006/table">
            <a:tbl>
              <a:tblPr firstRow="1" bandRow="1">
                <a:tableStyleId>{5C22544A-7EE6-4342-B048-85BDC9FD1C3A}</a:tableStyleId>
              </a:tblPr>
              <a:tblGrid>
                <a:gridCol w="4427386">
                  <a:extLst>
                    <a:ext uri="{9D8B030D-6E8A-4147-A177-3AD203B41FA5}">
                      <a16:colId xmlns:a16="http://schemas.microsoft.com/office/drawing/2014/main" val="4210897886"/>
                    </a:ext>
                  </a:extLst>
                </a:gridCol>
                <a:gridCol w="4427386">
                  <a:extLst>
                    <a:ext uri="{9D8B030D-6E8A-4147-A177-3AD203B41FA5}">
                      <a16:colId xmlns:a16="http://schemas.microsoft.com/office/drawing/2014/main" val="3305105285"/>
                    </a:ext>
                  </a:extLst>
                </a:gridCol>
              </a:tblGrid>
              <a:tr h="660299">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673521">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67032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728258">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963371">
                <a:tc>
                  <a:txBody>
                    <a:bodyPr/>
                    <a:lstStyle/>
                    <a:p>
                      <a:pPr algn="ctr"/>
                      <a:r>
                        <a:rPr lang="fr-FR" sz="2800" dirty="0"/>
                        <a:t>Code Serveur (micro-service) </a:t>
                      </a:r>
                    </a:p>
                  </a:txBody>
                  <a:tcPr anchor="ctr"/>
                </a:tc>
                <a:tc>
                  <a:txBody>
                    <a:bodyPr/>
                    <a:lstStyle/>
                    <a:p>
                      <a:pPr algn="ctr"/>
                      <a:r>
                        <a:rPr lang="fr-FR" sz="2800" dirty="0"/>
                        <a:t>Extrêmement long</a:t>
                      </a:r>
                    </a:p>
                  </a:txBody>
                  <a:tcPr anchor="ctr"/>
                </a:tc>
                <a:extLst>
                  <a:ext uri="{0D108BD9-81ED-4DB2-BD59-A6C34878D82A}">
                    <a16:rowId xmlns:a16="http://schemas.microsoft.com/office/drawing/2014/main" val="1939025690"/>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7030A0"/>
                </a:solidFill>
              </a:rPr>
              <a:t>Pour réaliser un découpage en domaine fonctionnel, </a:t>
            </a:r>
          </a:p>
          <a:p>
            <a:pPr algn="ctr"/>
            <a:r>
              <a:rPr lang="fr-FR" sz="4000" dirty="0">
                <a:solidFill>
                  <a:srgbClr val="7030A0"/>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6393" y="5118116"/>
            <a:ext cx="430013" cy="4300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1767" y="4446519"/>
            <a:ext cx="292863" cy="4514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5769123"/>
            <a:ext cx="218970" cy="3375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262244" y="3688505"/>
            <a:ext cx="385308" cy="597671"/>
          </a:xfrm>
          <a:prstGeom prst="rect">
            <a:avLst/>
          </a:prstGeom>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domaines fonctionnels</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6393" y="2993167"/>
            <a:ext cx="430013" cy="558327"/>
          </a:xfrm>
          <a:prstGeom prst="rect">
            <a:avLst/>
          </a:prstGeom>
        </p:spPr>
      </p:pic>
      <p:pic>
        <p:nvPicPr>
          <p:cNvPr id="13" name="Picture 16" descr="http://4vector.com/i/free-vector-server-clip-art_117262_Server_clip_art_hight.png">
            <a:extLst>
              <a:ext uri="{FF2B5EF4-FFF2-40B4-BE49-F238E27FC236}">
                <a16:creationId xmlns:a16="http://schemas.microsoft.com/office/drawing/2014/main" id="{76DFD878-6B86-40B6-AE46-A5BD1CE7C0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282" y="5937912"/>
            <a:ext cx="218970" cy="3375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http://4vector.com/i/free-vector-server-clip-art_117262_Server_clip_art_hight.png">
            <a:extLst>
              <a:ext uri="{FF2B5EF4-FFF2-40B4-BE49-F238E27FC236}">
                <a16:creationId xmlns:a16="http://schemas.microsoft.com/office/drawing/2014/main" id="{6DF30F0C-C0A9-42B5-AF36-921C5975D6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868" y="6087221"/>
            <a:ext cx="218970" cy="3375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http://4vector.com/i/free-vector-server-clip-art_117262_Server_clip_art_hight.png">
            <a:extLst>
              <a:ext uri="{FF2B5EF4-FFF2-40B4-BE49-F238E27FC236}">
                <a16:creationId xmlns:a16="http://schemas.microsoft.com/office/drawing/2014/main" id="{F656E103-32F7-4CA6-88E1-E9D0B20F91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2773" y="6275490"/>
            <a:ext cx="218970" cy="33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030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429000"/>
            <a:ext cx="10401301" cy="3285944"/>
          </a:xfrm>
          <a:prstGeom prst="ellipse">
            <a:avLst/>
          </a:prstGeom>
          <a:solidFill>
            <a:schemeClr val="bg1"/>
          </a:solid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135007" y="3804136"/>
            <a:ext cx="1066318" cy="707886"/>
          </a:xfrm>
          <a:prstGeom prst="rect">
            <a:avLst/>
          </a:prstGeom>
          <a:noFill/>
        </p:spPr>
        <p:txBody>
          <a:bodyPr wrap="none" rtlCol="0">
            <a:spAutoFit/>
          </a:bodyPr>
          <a:lstStyle/>
          <a:p>
            <a:r>
              <a:rPr lang="fr-FR" sz="4000" dirty="0">
                <a:solidFill>
                  <a:schemeClr val="bg1">
                    <a:lumMod val="50000"/>
                  </a:schemeClr>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78514" y="5454831"/>
            <a:ext cx="3536161" cy="523220"/>
          </a:xfrm>
          <a:prstGeom prst="rect">
            <a:avLst/>
          </a:prstGeom>
          <a:noFill/>
        </p:spPr>
        <p:txBody>
          <a:bodyPr wrap="none" rtlCol="0">
            <a:spAutoFit/>
          </a:bodyPr>
          <a:lstStyle/>
          <a:p>
            <a:r>
              <a:rPr lang="fr-FR" sz="2800" dirty="0" err="1">
                <a:solidFill>
                  <a:schemeClr val="bg1">
                    <a:lumMod val="75000"/>
                  </a:schemeClr>
                </a:solidFill>
              </a:rPr>
              <a:t>Continuous</a:t>
            </a:r>
            <a:r>
              <a:rPr lang="fr-FR" sz="2800" dirty="0">
                <a:solidFill>
                  <a:schemeClr val="bg1">
                    <a:lumMod val="75000"/>
                  </a:schemeClr>
                </a:solidFill>
              </a:rPr>
              <a:t> </a:t>
            </a:r>
            <a:r>
              <a:rPr lang="fr-FR" sz="2800" dirty="0" err="1">
                <a:solidFill>
                  <a:schemeClr val="bg1">
                    <a:lumMod val="75000"/>
                  </a:schemeClr>
                </a:solidFill>
              </a:rPr>
              <a:t>Integration</a:t>
            </a:r>
            <a:endParaRPr lang="fr-FR" sz="2800" dirty="0">
              <a:solidFill>
                <a:schemeClr val="bg1">
                  <a:lumMod val="75000"/>
                </a:schemeClr>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3216746" y="4008863"/>
            <a:ext cx="3119444" cy="523220"/>
          </a:xfrm>
          <a:prstGeom prst="rect">
            <a:avLst/>
          </a:prstGeom>
          <a:noFill/>
        </p:spPr>
        <p:txBody>
          <a:bodyPr wrap="none" rtlCol="0">
            <a:spAutoFit/>
          </a:bodyPr>
          <a:lstStyle/>
          <a:p>
            <a:r>
              <a:rPr lang="fr-FR" sz="2800" dirty="0" err="1">
                <a:solidFill>
                  <a:schemeClr val="bg1">
                    <a:lumMod val="50000"/>
                  </a:schemeClr>
                </a:solidFill>
              </a:rPr>
              <a:t>Continuous</a:t>
            </a:r>
            <a:r>
              <a:rPr lang="fr-FR" sz="2800" dirty="0">
                <a:solidFill>
                  <a:schemeClr val="bg1">
                    <a:lumMod val="50000"/>
                  </a:schemeClr>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163945" y="4102116"/>
            <a:ext cx="4504695" cy="461665"/>
          </a:xfrm>
          <a:prstGeom prst="rect">
            <a:avLst/>
          </a:prstGeom>
          <a:noFill/>
        </p:spPr>
        <p:txBody>
          <a:bodyPr wrap="none" rtlCol="0">
            <a:spAutoFit/>
          </a:bodyPr>
          <a:lstStyle/>
          <a:p>
            <a:r>
              <a:rPr lang="fr-FR" sz="2400" dirty="0" err="1">
                <a:solidFill>
                  <a:schemeClr val="bg1">
                    <a:lumMod val="75000"/>
                  </a:schemeClr>
                </a:solidFill>
              </a:rPr>
              <a:t>Learn&amp;Use&amp;Masterise</a:t>
            </a:r>
            <a:r>
              <a:rPr lang="fr-FR" sz="2400" dirty="0">
                <a:solidFill>
                  <a:schemeClr val="bg1">
                    <a:lumMod val="75000"/>
                  </a:schemeClr>
                </a:solidFill>
              </a:rPr>
              <a:t> IDE </a:t>
            </a:r>
            <a:r>
              <a:rPr lang="fr-FR" sz="2400" dirty="0" err="1">
                <a:solidFill>
                  <a:schemeClr val="bg1">
                    <a:lumMod val="75000"/>
                  </a:schemeClr>
                </a:solidFill>
              </a:rPr>
              <a:t>shorcut</a:t>
            </a:r>
            <a:endParaRPr lang="fr-FR" sz="2400" dirty="0">
              <a:solidFill>
                <a:schemeClr val="bg1">
                  <a:lumMod val="75000"/>
                </a:schemeClr>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691398" y="4512022"/>
            <a:ext cx="3449791" cy="523220"/>
          </a:xfrm>
          <a:prstGeom prst="rect">
            <a:avLst/>
          </a:prstGeom>
          <a:noFill/>
        </p:spPr>
        <p:txBody>
          <a:bodyPr wrap="none" rtlCol="0">
            <a:spAutoFit/>
          </a:bodyPr>
          <a:lstStyle/>
          <a:p>
            <a:r>
              <a:rPr lang="fr-FR" sz="2800" dirty="0">
                <a:solidFill>
                  <a:schemeClr val="bg1">
                    <a:lumMod val="50000"/>
                  </a:schemeClr>
                </a:solidFill>
              </a:rPr>
              <a:t>Hot </a:t>
            </a:r>
            <a:r>
              <a:rPr lang="fr-FR" sz="2800" dirty="0" err="1">
                <a:solidFill>
                  <a:schemeClr val="bg1">
                    <a:lumMod val="50000"/>
                  </a:schemeClr>
                </a:solidFill>
              </a:rPr>
              <a:t>reload</a:t>
            </a:r>
            <a:r>
              <a:rPr lang="fr-FR" sz="2800" dirty="0">
                <a:solidFill>
                  <a:schemeClr val="bg1">
                    <a:lumMod val="50000"/>
                  </a:schemeClr>
                </a:solidFill>
              </a:rPr>
              <a:t>/Live </a:t>
            </a:r>
            <a:r>
              <a:rPr lang="fr-FR" sz="2800" dirty="0" err="1">
                <a:solidFill>
                  <a:schemeClr val="bg1">
                    <a:lumMod val="50000"/>
                  </a:schemeClr>
                </a:solidFill>
              </a:rPr>
              <a:t>reload</a:t>
            </a:r>
            <a:endParaRPr lang="fr-FR" sz="2800" dirty="0">
              <a:solidFill>
                <a:schemeClr val="bg1">
                  <a:lumMod val="50000"/>
                </a:schemeClr>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7030A0"/>
                </a:solidFill>
              </a:rPr>
              <a:t>Raccourcir vos itérations </a:t>
            </a:r>
          </a:p>
          <a:p>
            <a:pPr algn="ctr"/>
            <a:r>
              <a:rPr lang="fr-FR" sz="4800" dirty="0">
                <a:solidFill>
                  <a:srgbClr val="7030A0"/>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759406" y="6007011"/>
            <a:ext cx="5218352" cy="523220"/>
          </a:xfrm>
          <a:prstGeom prst="rect">
            <a:avLst/>
          </a:prstGeom>
          <a:noFill/>
        </p:spPr>
        <p:txBody>
          <a:bodyPr wrap="none" rtlCol="0">
            <a:spAutoFit/>
          </a:bodyPr>
          <a:lstStyle/>
          <a:p>
            <a:r>
              <a:rPr lang="fr-FR" sz="2800" dirty="0">
                <a:solidFill>
                  <a:schemeClr val="bg1">
                    <a:lumMod val="50000"/>
                  </a:schemeClr>
                </a:solidFill>
              </a:rPr>
              <a:t>Automatise </a:t>
            </a:r>
            <a:r>
              <a:rPr lang="fr-FR" sz="2800" dirty="0" err="1">
                <a:solidFill>
                  <a:schemeClr val="bg1">
                    <a:lumMod val="50000"/>
                  </a:schemeClr>
                </a:solidFill>
              </a:rPr>
              <a:t>every</a:t>
            </a:r>
            <a:r>
              <a:rPr lang="fr-FR" sz="2800" dirty="0">
                <a:solidFill>
                  <a:schemeClr val="bg1">
                    <a:lumMod val="50000"/>
                  </a:schemeClr>
                </a:solidFill>
              </a:rPr>
              <a:t> </a:t>
            </a:r>
            <a:r>
              <a:rPr lang="fr-FR" sz="2800" dirty="0" err="1">
                <a:solidFill>
                  <a:schemeClr val="bg1">
                    <a:lumMod val="50000"/>
                  </a:schemeClr>
                </a:solidFill>
              </a:rPr>
              <a:t>repetitive</a:t>
            </a:r>
            <a:r>
              <a:rPr lang="fr-FR" sz="2800" dirty="0">
                <a:solidFill>
                  <a:schemeClr val="bg1">
                    <a:lumMod val="50000"/>
                  </a:schemeClr>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140027" y="4403027"/>
            <a:ext cx="4497770" cy="584775"/>
          </a:xfrm>
          <a:prstGeom prst="rect">
            <a:avLst/>
          </a:prstGeom>
          <a:noFill/>
        </p:spPr>
        <p:txBody>
          <a:bodyPr wrap="none" rtlCol="0">
            <a:spAutoFit/>
          </a:bodyPr>
          <a:lstStyle/>
          <a:p>
            <a:r>
              <a:rPr lang="fr-FR" sz="3200" dirty="0" err="1">
                <a:solidFill>
                  <a:schemeClr val="bg1">
                    <a:lumMod val="65000"/>
                  </a:schemeClr>
                </a:solidFill>
              </a:rPr>
              <a:t>Functionnal</a:t>
            </a:r>
            <a:r>
              <a:rPr lang="fr-FR" sz="3200" dirty="0">
                <a:solidFill>
                  <a:schemeClr val="bg1">
                    <a:lumMod val="65000"/>
                  </a:schemeClr>
                </a:solidFill>
              </a:rPr>
              <a:t> </a:t>
            </a:r>
            <a:r>
              <a:rPr lang="fr-FR" sz="3200" dirty="0" err="1">
                <a:solidFill>
                  <a:schemeClr val="bg1">
                    <a:lumMod val="65000"/>
                  </a:schemeClr>
                </a:solidFill>
              </a:rPr>
              <a:t>Programming</a:t>
            </a:r>
            <a:endParaRPr lang="fr-FR" sz="3200" dirty="0">
              <a:solidFill>
                <a:schemeClr val="bg1">
                  <a:lumMod val="65000"/>
                </a:schemeClr>
              </a:solidFill>
            </a:endParaRPr>
          </a:p>
        </p:txBody>
      </p:sp>
      <p:sp>
        <p:nvSpPr>
          <p:cNvPr id="12" name="ZoneTexte 11">
            <a:extLst>
              <a:ext uri="{FF2B5EF4-FFF2-40B4-BE49-F238E27FC236}">
                <a16:creationId xmlns:a16="http://schemas.microsoft.com/office/drawing/2014/main" id="{FEE72E96-227C-4872-A054-36C27FC359A7}"/>
              </a:ext>
            </a:extLst>
          </p:cNvPr>
          <p:cNvSpPr txBox="1"/>
          <p:nvPr/>
        </p:nvSpPr>
        <p:spPr>
          <a:xfrm>
            <a:off x="6493639" y="5669562"/>
            <a:ext cx="2877967" cy="400110"/>
          </a:xfrm>
          <a:prstGeom prst="rect">
            <a:avLst/>
          </a:prstGeom>
          <a:noFill/>
        </p:spPr>
        <p:txBody>
          <a:bodyPr wrap="none" rtlCol="0">
            <a:spAutoFit/>
          </a:bodyPr>
          <a:lstStyle/>
          <a:p>
            <a:r>
              <a:rPr lang="fr-FR" sz="2000" dirty="0" err="1">
                <a:solidFill>
                  <a:schemeClr val="bg1">
                    <a:lumMod val="65000"/>
                  </a:schemeClr>
                </a:solidFill>
              </a:rPr>
              <a:t>Functionnal</a:t>
            </a:r>
            <a:r>
              <a:rPr lang="fr-FR" sz="2000" dirty="0">
                <a:solidFill>
                  <a:schemeClr val="bg1">
                    <a:lumMod val="65000"/>
                  </a:schemeClr>
                </a:solidFill>
              </a:rPr>
              <a:t> </a:t>
            </a:r>
            <a:r>
              <a:rPr lang="fr-FR" sz="2000" dirty="0" err="1">
                <a:solidFill>
                  <a:schemeClr val="bg1">
                    <a:lumMod val="65000"/>
                  </a:schemeClr>
                </a:solidFill>
              </a:rPr>
              <a:t>Programming</a:t>
            </a:r>
            <a:endParaRPr lang="fr-FR" sz="2000" dirty="0">
              <a:solidFill>
                <a:schemeClr val="bg1">
                  <a:lumMod val="65000"/>
                </a:schemeClr>
              </a:solidFill>
            </a:endParaRPr>
          </a:p>
        </p:txBody>
      </p:sp>
      <p:sp>
        <p:nvSpPr>
          <p:cNvPr id="13" name="ZoneTexte 12">
            <a:extLst>
              <a:ext uri="{FF2B5EF4-FFF2-40B4-BE49-F238E27FC236}">
                <a16:creationId xmlns:a16="http://schemas.microsoft.com/office/drawing/2014/main" id="{B2FBFDD5-5D7F-4779-A757-FE12A2210EA3}"/>
              </a:ext>
            </a:extLst>
          </p:cNvPr>
          <p:cNvSpPr txBox="1"/>
          <p:nvPr/>
        </p:nvSpPr>
        <p:spPr>
          <a:xfrm>
            <a:off x="2761027" y="5060411"/>
            <a:ext cx="3041217" cy="584775"/>
          </a:xfrm>
          <a:prstGeom prst="rect">
            <a:avLst/>
          </a:prstGeom>
          <a:noFill/>
        </p:spPr>
        <p:txBody>
          <a:bodyPr wrap="none" rtlCol="0">
            <a:spAutoFit/>
          </a:bodyPr>
          <a:lstStyle/>
          <a:p>
            <a:r>
              <a:rPr lang="fr-FR" sz="3200" dirty="0" err="1">
                <a:solidFill>
                  <a:schemeClr val="bg1">
                    <a:lumMod val="65000"/>
                  </a:schemeClr>
                </a:solidFill>
                <a:latin typeface="Angsana New" panose="02020603050405020304" pitchFamily="18" charset="-34"/>
                <a:cs typeface="Angsana New" panose="02020603050405020304" pitchFamily="18" charset="-34"/>
              </a:rPr>
              <a:t>Functionnal</a:t>
            </a:r>
            <a:r>
              <a:rPr lang="fr-FR" sz="3200" dirty="0">
                <a:solidFill>
                  <a:schemeClr val="bg1">
                    <a:lumMod val="65000"/>
                  </a:schemeClr>
                </a:solidFill>
                <a:latin typeface="Angsana New" panose="02020603050405020304" pitchFamily="18" charset="-34"/>
                <a:cs typeface="Angsana New" panose="02020603050405020304" pitchFamily="18" charset="-34"/>
              </a:rPr>
              <a:t> </a:t>
            </a:r>
            <a:r>
              <a:rPr lang="fr-FR" sz="3200" dirty="0" err="1">
                <a:solidFill>
                  <a:schemeClr val="bg1">
                    <a:lumMod val="65000"/>
                  </a:schemeClr>
                </a:solidFill>
                <a:latin typeface="Angsana New" panose="02020603050405020304" pitchFamily="18" charset="-34"/>
                <a:cs typeface="Angsana New" panose="02020603050405020304" pitchFamily="18" charset="-34"/>
              </a:rPr>
              <a:t>Programming</a:t>
            </a:r>
            <a:endParaRPr lang="fr-FR" sz="3200" dirty="0">
              <a:solidFill>
                <a:schemeClr val="bg1">
                  <a:lumMod val="65000"/>
                </a:schemeClr>
              </a:solidFill>
              <a:latin typeface="Angsana New" panose="02020603050405020304" pitchFamily="18" charset="-34"/>
              <a:cs typeface="Angsana New" panose="02020603050405020304" pitchFamily="18" charset="-34"/>
            </a:endParaRPr>
          </a:p>
        </p:txBody>
      </p:sp>
      <p:sp>
        <p:nvSpPr>
          <p:cNvPr id="14" name="ZoneTexte 13">
            <a:extLst>
              <a:ext uri="{FF2B5EF4-FFF2-40B4-BE49-F238E27FC236}">
                <a16:creationId xmlns:a16="http://schemas.microsoft.com/office/drawing/2014/main" id="{46D4695F-0F24-47AB-A554-BDC8E03CE5F9}"/>
              </a:ext>
            </a:extLst>
          </p:cNvPr>
          <p:cNvSpPr txBox="1"/>
          <p:nvPr/>
        </p:nvSpPr>
        <p:spPr>
          <a:xfrm>
            <a:off x="1622411" y="5011586"/>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5" name="ZoneTexte 14">
            <a:extLst>
              <a:ext uri="{FF2B5EF4-FFF2-40B4-BE49-F238E27FC236}">
                <a16:creationId xmlns:a16="http://schemas.microsoft.com/office/drawing/2014/main" id="{AF16B30F-1B15-4A21-BC20-2D476DB2E2D7}"/>
              </a:ext>
            </a:extLst>
          </p:cNvPr>
          <p:cNvSpPr txBox="1"/>
          <p:nvPr/>
        </p:nvSpPr>
        <p:spPr>
          <a:xfrm>
            <a:off x="6733709" y="3584965"/>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8" name="ZoneTexte 17">
            <a:extLst>
              <a:ext uri="{FF2B5EF4-FFF2-40B4-BE49-F238E27FC236}">
                <a16:creationId xmlns:a16="http://schemas.microsoft.com/office/drawing/2014/main" id="{9447F7FB-2440-4798-A1FC-5211F632FA47}"/>
              </a:ext>
            </a:extLst>
          </p:cNvPr>
          <p:cNvSpPr txBox="1"/>
          <p:nvPr/>
        </p:nvSpPr>
        <p:spPr>
          <a:xfrm>
            <a:off x="6662753" y="5331707"/>
            <a:ext cx="2282613" cy="400110"/>
          </a:xfrm>
          <a:prstGeom prst="rect">
            <a:avLst/>
          </a:prstGeom>
          <a:noFill/>
        </p:spPr>
        <p:txBody>
          <a:bodyPr wrap="none" rtlCol="0">
            <a:spAutoFit/>
          </a:bodyPr>
          <a:lstStyle/>
          <a:p>
            <a:r>
              <a:rPr lang="fr-FR" sz="2000" i="1" dirty="0" err="1">
                <a:solidFill>
                  <a:schemeClr val="bg1">
                    <a:lumMod val="85000"/>
                  </a:schemeClr>
                </a:solidFill>
              </a:rPr>
              <a:t>Continuous</a:t>
            </a:r>
            <a:r>
              <a:rPr lang="fr-FR" sz="2000" i="1" dirty="0">
                <a:solidFill>
                  <a:schemeClr val="bg1">
                    <a:lumMod val="85000"/>
                  </a:schemeClr>
                </a:solidFill>
              </a:rPr>
              <a:t> Delivery</a:t>
            </a:r>
          </a:p>
        </p:txBody>
      </p:sp>
      <p:sp>
        <p:nvSpPr>
          <p:cNvPr id="19" name="ZoneTexte 18">
            <a:extLst>
              <a:ext uri="{FF2B5EF4-FFF2-40B4-BE49-F238E27FC236}">
                <a16:creationId xmlns:a16="http://schemas.microsoft.com/office/drawing/2014/main" id="{3B4ED262-EF59-4BF1-A824-CF4860A10520}"/>
              </a:ext>
            </a:extLst>
          </p:cNvPr>
          <p:cNvSpPr txBox="1"/>
          <p:nvPr/>
        </p:nvSpPr>
        <p:spPr>
          <a:xfrm>
            <a:off x="8039196" y="5003765"/>
            <a:ext cx="2290755" cy="369332"/>
          </a:xfrm>
          <a:prstGeom prst="rect">
            <a:avLst/>
          </a:prstGeom>
          <a:noFill/>
        </p:spPr>
        <p:txBody>
          <a:bodyPr wrap="none" rtlCol="0">
            <a:spAutoFit/>
          </a:bodyPr>
          <a:lstStyle/>
          <a:p>
            <a:r>
              <a:rPr lang="fr-FR" dirty="0">
                <a:solidFill>
                  <a:schemeClr val="bg1">
                    <a:lumMod val="75000"/>
                  </a:schemeClr>
                </a:solidFill>
              </a:rPr>
              <a:t>Hot </a:t>
            </a:r>
            <a:r>
              <a:rPr lang="fr-FR" dirty="0" err="1">
                <a:solidFill>
                  <a:schemeClr val="bg1">
                    <a:lumMod val="75000"/>
                  </a:schemeClr>
                </a:solidFill>
              </a:rPr>
              <a:t>reload</a:t>
            </a:r>
            <a:r>
              <a:rPr lang="fr-FR" dirty="0">
                <a:solidFill>
                  <a:schemeClr val="bg1">
                    <a:lumMod val="75000"/>
                  </a:schemeClr>
                </a:solidFill>
              </a:rPr>
              <a:t>/Live </a:t>
            </a:r>
            <a:r>
              <a:rPr lang="fr-FR" dirty="0" err="1">
                <a:solidFill>
                  <a:schemeClr val="bg1">
                    <a:lumMod val="75000"/>
                  </a:schemeClr>
                </a:solidFill>
              </a:rPr>
              <a:t>reload</a:t>
            </a:r>
            <a:endParaRPr lang="fr-FR" dirty="0">
              <a:solidFill>
                <a:schemeClr val="bg1">
                  <a:lumMod val="75000"/>
                </a:schemeClr>
              </a:solidFill>
            </a:endParaRPr>
          </a:p>
        </p:txBody>
      </p:sp>
      <p:sp>
        <p:nvSpPr>
          <p:cNvPr id="20" name="ZoneTexte 19">
            <a:extLst>
              <a:ext uri="{FF2B5EF4-FFF2-40B4-BE49-F238E27FC236}">
                <a16:creationId xmlns:a16="http://schemas.microsoft.com/office/drawing/2014/main" id="{36FB005F-4F69-415B-A549-59990481703B}"/>
              </a:ext>
            </a:extLst>
          </p:cNvPr>
          <p:cNvSpPr txBox="1"/>
          <p:nvPr/>
        </p:nvSpPr>
        <p:spPr>
          <a:xfrm>
            <a:off x="3912088" y="3529274"/>
            <a:ext cx="2664768" cy="461665"/>
          </a:xfrm>
          <a:prstGeom prst="rect">
            <a:avLst/>
          </a:prstGeom>
          <a:noFill/>
        </p:spPr>
        <p:txBody>
          <a:bodyPr wrap="none" rtlCol="0">
            <a:spAutoFit/>
          </a:bodyPr>
          <a:lstStyle/>
          <a:p>
            <a:r>
              <a:rPr lang="fr-FR" sz="2400" i="1" dirty="0" err="1">
                <a:solidFill>
                  <a:schemeClr val="bg1">
                    <a:lumMod val="75000"/>
                  </a:schemeClr>
                </a:solidFill>
              </a:rPr>
              <a:t>Continuous</a:t>
            </a:r>
            <a:r>
              <a:rPr lang="fr-FR" sz="2400" i="1" dirty="0">
                <a:solidFill>
                  <a:schemeClr val="bg1">
                    <a:lumMod val="75000"/>
                  </a:schemeClr>
                </a:solidFill>
              </a:rPr>
              <a:t> Delivery</a:t>
            </a:r>
          </a:p>
        </p:txBody>
      </p:sp>
      <p:sp>
        <p:nvSpPr>
          <p:cNvPr id="21" name="ZoneTexte 20">
            <a:extLst>
              <a:ext uri="{FF2B5EF4-FFF2-40B4-BE49-F238E27FC236}">
                <a16:creationId xmlns:a16="http://schemas.microsoft.com/office/drawing/2014/main" id="{92C1F432-ECAA-4E48-A067-36E8763F66EC}"/>
              </a:ext>
            </a:extLst>
          </p:cNvPr>
          <p:cNvSpPr txBox="1"/>
          <p:nvPr/>
        </p:nvSpPr>
        <p:spPr>
          <a:xfrm>
            <a:off x="4359988" y="4816044"/>
            <a:ext cx="2580450" cy="400110"/>
          </a:xfrm>
          <a:prstGeom prst="rect">
            <a:avLst/>
          </a:prstGeom>
          <a:noFill/>
        </p:spPr>
        <p:txBody>
          <a:bodyPr wrap="none" rtlCol="0">
            <a:spAutoFit/>
          </a:bodyPr>
          <a:lstStyle/>
          <a:p>
            <a:r>
              <a:rPr lang="fr-FR" sz="2000" dirty="0" err="1">
                <a:solidFill>
                  <a:schemeClr val="bg1">
                    <a:lumMod val="50000"/>
                  </a:schemeClr>
                </a:solidFill>
              </a:rPr>
              <a:t>Continuous</a:t>
            </a:r>
            <a:r>
              <a:rPr lang="fr-FR" sz="2000" dirty="0">
                <a:solidFill>
                  <a:schemeClr val="bg1">
                    <a:lumMod val="50000"/>
                  </a:schemeClr>
                </a:solidFill>
              </a:rPr>
              <a:t> </a:t>
            </a:r>
            <a:r>
              <a:rPr lang="fr-FR" sz="2000" dirty="0" err="1">
                <a:solidFill>
                  <a:schemeClr val="bg1">
                    <a:lumMod val="50000"/>
                  </a:schemeClr>
                </a:solidFill>
              </a:rPr>
              <a:t>Integration</a:t>
            </a:r>
            <a:endParaRPr lang="fr-FR" sz="2000" dirty="0">
              <a:solidFill>
                <a:schemeClr val="bg1">
                  <a:lumMod val="50000"/>
                </a:schemeClr>
              </a:solidFill>
            </a:endParaRPr>
          </a:p>
        </p:txBody>
      </p:sp>
      <p:sp>
        <p:nvSpPr>
          <p:cNvPr id="22" name="ZoneTexte 21">
            <a:extLst>
              <a:ext uri="{FF2B5EF4-FFF2-40B4-BE49-F238E27FC236}">
                <a16:creationId xmlns:a16="http://schemas.microsoft.com/office/drawing/2014/main" id="{332DABFD-37D4-4D9D-9AAA-20973FD28D00}"/>
              </a:ext>
            </a:extLst>
          </p:cNvPr>
          <p:cNvSpPr txBox="1"/>
          <p:nvPr/>
        </p:nvSpPr>
        <p:spPr>
          <a:xfrm>
            <a:off x="6854713" y="4929394"/>
            <a:ext cx="1095813" cy="461665"/>
          </a:xfrm>
          <a:prstGeom prst="rect">
            <a:avLst/>
          </a:prstGeom>
          <a:noFill/>
        </p:spPr>
        <p:txBody>
          <a:bodyPr wrap="none" rtlCol="0">
            <a:spAutoFit/>
          </a:bodyPr>
          <a:lstStyle/>
          <a:p>
            <a:r>
              <a:rPr lang="fr-FR" sz="2400" dirty="0">
                <a:solidFill>
                  <a:schemeClr val="bg1">
                    <a:lumMod val="65000"/>
                  </a:schemeClr>
                </a:solidFill>
              </a:rPr>
              <a:t>Be cool</a:t>
            </a:r>
          </a:p>
        </p:txBody>
      </p:sp>
      <p:sp>
        <p:nvSpPr>
          <p:cNvPr id="23" name="ZoneTexte 22">
            <a:extLst>
              <a:ext uri="{FF2B5EF4-FFF2-40B4-BE49-F238E27FC236}">
                <a16:creationId xmlns:a16="http://schemas.microsoft.com/office/drawing/2014/main" id="{73AB8A80-E13E-421B-8097-1C7A904C2937}"/>
              </a:ext>
            </a:extLst>
          </p:cNvPr>
          <p:cNvSpPr txBox="1"/>
          <p:nvPr/>
        </p:nvSpPr>
        <p:spPr>
          <a:xfrm>
            <a:off x="2953321" y="4929661"/>
            <a:ext cx="870431" cy="369332"/>
          </a:xfrm>
          <a:prstGeom prst="rect">
            <a:avLst/>
          </a:prstGeom>
          <a:noFill/>
        </p:spPr>
        <p:txBody>
          <a:bodyPr wrap="none" rtlCol="0">
            <a:spAutoFit/>
          </a:bodyPr>
          <a:lstStyle/>
          <a:p>
            <a:r>
              <a:rPr lang="fr-FR" dirty="0">
                <a:solidFill>
                  <a:schemeClr val="bg1">
                    <a:lumMod val="65000"/>
                  </a:schemeClr>
                </a:solidFill>
              </a:rPr>
              <a:t>Be cool</a:t>
            </a:r>
          </a:p>
        </p:txBody>
      </p:sp>
      <p:sp>
        <p:nvSpPr>
          <p:cNvPr id="16" name="Rectangle 15">
            <a:extLst>
              <a:ext uri="{FF2B5EF4-FFF2-40B4-BE49-F238E27FC236}">
                <a16:creationId xmlns:a16="http://schemas.microsoft.com/office/drawing/2014/main" id="{ADB3313C-97CC-45A2-8F14-9A36972B014A}"/>
              </a:ext>
            </a:extLst>
          </p:cNvPr>
          <p:cNvSpPr/>
          <p:nvPr/>
        </p:nvSpPr>
        <p:spPr>
          <a:xfrm>
            <a:off x="7464494" y="3781110"/>
            <a:ext cx="1461041" cy="369332"/>
          </a:xfrm>
          <a:prstGeom prst="rect">
            <a:avLst/>
          </a:prstGeom>
        </p:spPr>
        <p:txBody>
          <a:bodyPr wrap="none">
            <a:spAutoFit/>
          </a:bodyPr>
          <a:lstStyle/>
          <a:p>
            <a:pPr algn="ctr"/>
            <a:r>
              <a:rPr lang="fr-FR" dirty="0" err="1">
                <a:solidFill>
                  <a:schemeClr val="bg1">
                    <a:lumMod val="65000"/>
                  </a:schemeClr>
                </a:solidFill>
              </a:rPr>
              <a:t>Prefer</a:t>
            </a:r>
            <a:r>
              <a:rPr lang="fr-FR" dirty="0">
                <a:solidFill>
                  <a:schemeClr val="bg1">
                    <a:lumMod val="65000"/>
                  </a:schemeClr>
                </a:solidFill>
              </a:rPr>
              <a:t> one git</a:t>
            </a:r>
          </a:p>
        </p:txBody>
      </p:sp>
      <p:sp>
        <p:nvSpPr>
          <p:cNvPr id="24" name="Rectangle 23">
            <a:extLst>
              <a:ext uri="{FF2B5EF4-FFF2-40B4-BE49-F238E27FC236}">
                <a16:creationId xmlns:a16="http://schemas.microsoft.com/office/drawing/2014/main" id="{43BD5178-BADB-4D83-AA8A-F9D0D463D73E}"/>
              </a:ext>
            </a:extLst>
          </p:cNvPr>
          <p:cNvSpPr/>
          <p:nvPr/>
        </p:nvSpPr>
        <p:spPr>
          <a:xfrm>
            <a:off x="2222800" y="5854940"/>
            <a:ext cx="1461041" cy="369332"/>
          </a:xfrm>
          <a:prstGeom prst="rect">
            <a:avLst/>
          </a:prstGeom>
        </p:spPr>
        <p:txBody>
          <a:bodyPr wrap="none">
            <a:spAutoFit/>
          </a:bodyPr>
          <a:lstStyle/>
          <a:p>
            <a:pPr algn="ctr"/>
            <a:r>
              <a:rPr lang="fr-FR" dirty="0" err="1">
                <a:solidFill>
                  <a:schemeClr val="bg1">
                    <a:lumMod val="50000"/>
                  </a:schemeClr>
                </a:solidFill>
              </a:rPr>
              <a:t>Prefer</a:t>
            </a:r>
            <a:r>
              <a:rPr lang="fr-FR" dirty="0">
                <a:solidFill>
                  <a:schemeClr val="bg1">
                    <a:lumMod val="50000"/>
                  </a:schemeClr>
                </a:solidFill>
              </a:rPr>
              <a:t> one git</a:t>
            </a:r>
          </a:p>
        </p:txBody>
      </p:sp>
    </p:spTree>
    <p:extLst>
      <p:ext uri="{BB962C8B-B14F-4D97-AF65-F5344CB8AC3E}">
        <p14:creationId xmlns:p14="http://schemas.microsoft.com/office/powerpoint/2010/main" val="1067765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A891EE-2118-4174-B59B-65AE9FF6D47B}"/>
              </a:ext>
            </a:extLst>
          </p:cNvPr>
          <p:cNvSpPr>
            <a:spLocks noGrp="1"/>
          </p:cNvSpPr>
          <p:nvPr>
            <p:ph type="title"/>
          </p:nvPr>
        </p:nvSpPr>
        <p:spPr/>
        <p:txBody>
          <a:bodyPr/>
          <a:lstStyle/>
          <a:p>
            <a:r>
              <a:rPr lang="fr-FR" dirty="0"/>
              <a:t>Equipe</a:t>
            </a:r>
          </a:p>
        </p:txBody>
      </p:sp>
      <p:sp>
        <p:nvSpPr>
          <p:cNvPr id="3" name="Espace réservé du contenu 2">
            <a:extLst>
              <a:ext uri="{FF2B5EF4-FFF2-40B4-BE49-F238E27FC236}">
                <a16:creationId xmlns:a16="http://schemas.microsoft.com/office/drawing/2014/main" id="{6B5A9BAC-BE1E-4B05-A654-CEB27CB5AF2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7A298D4-71BD-40EC-88AA-F671A9B23407}"/>
              </a:ext>
            </a:extLst>
          </p:cNvPr>
          <p:cNvSpPr/>
          <p:nvPr/>
        </p:nvSpPr>
        <p:spPr>
          <a:xfrm>
            <a:off x="189389" y="6224406"/>
            <a:ext cx="8919100" cy="369332"/>
          </a:xfrm>
          <a:prstGeom prst="rect">
            <a:avLst/>
          </a:prstGeom>
        </p:spPr>
        <p:txBody>
          <a:bodyPr wrap="square">
            <a:spAutoFit/>
          </a:bodyPr>
          <a:lstStyle/>
          <a:p>
            <a:r>
              <a:rPr lang="fr-FR" dirty="0">
                <a:hlinkClick r:id="rId2"/>
              </a:rPr>
              <a:t>https://www.iconfinder.com/icons/2006566/media_msn_network_social_icon</a:t>
            </a:r>
            <a:endParaRPr lang="fr-FR" dirty="0"/>
          </a:p>
        </p:txBody>
      </p:sp>
    </p:spTree>
    <p:extLst>
      <p:ext uri="{BB962C8B-B14F-4D97-AF65-F5344CB8AC3E}">
        <p14:creationId xmlns:p14="http://schemas.microsoft.com/office/powerpoint/2010/main" val="23247043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EBDE0-B9CF-40E4-A7CD-BB6ED4965369}"/>
              </a:ext>
            </a:extLst>
          </p:cNvPr>
          <p:cNvSpPr>
            <a:spLocks noGrp="1"/>
          </p:cNvSpPr>
          <p:nvPr>
            <p:ph type="title"/>
          </p:nvPr>
        </p:nvSpPr>
        <p:spPr/>
        <p:txBody>
          <a:bodyPr/>
          <a:lstStyle/>
          <a:p>
            <a:r>
              <a:rPr lang="fr-FR" dirty="0"/>
              <a:t>Deux notions que l’on retrouve à tous les niveaux</a:t>
            </a:r>
          </a:p>
        </p:txBody>
      </p:sp>
      <p:sp>
        <p:nvSpPr>
          <p:cNvPr id="4" name="Espace réservé du numéro de diapositive 3">
            <a:extLst>
              <a:ext uri="{FF2B5EF4-FFF2-40B4-BE49-F238E27FC236}">
                <a16:creationId xmlns:a16="http://schemas.microsoft.com/office/drawing/2014/main" id="{72452786-2C0F-47CB-89EA-E94474688166}"/>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98</a:t>
            </a:fld>
            <a:endParaRPr lang="fr-FR"/>
          </a:p>
        </p:txBody>
      </p:sp>
      <p:cxnSp>
        <p:nvCxnSpPr>
          <p:cNvPr id="6" name="Connecteur droit avec flèche 5">
            <a:extLst>
              <a:ext uri="{FF2B5EF4-FFF2-40B4-BE49-F238E27FC236}">
                <a16:creationId xmlns:a16="http://schemas.microsoft.com/office/drawing/2014/main" id="{343A001A-9A53-4332-9D90-3BAE9D0B6481}"/>
              </a:ext>
            </a:extLst>
          </p:cNvPr>
          <p:cNvCxnSpPr/>
          <p:nvPr/>
        </p:nvCxnSpPr>
        <p:spPr>
          <a:xfrm>
            <a:off x="5866493" y="1825625"/>
            <a:ext cx="0" cy="4351338"/>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91BB3D63-E7D9-4F9F-B44C-6B9B9C892052}"/>
              </a:ext>
            </a:extLst>
          </p:cNvPr>
          <p:cNvCxnSpPr/>
          <p:nvPr/>
        </p:nvCxnSpPr>
        <p:spPr>
          <a:xfrm flipV="1">
            <a:off x="6494904" y="1825625"/>
            <a:ext cx="0" cy="4351338"/>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6314F9A1-4A0D-4FFA-99FA-3D91779D00C6}"/>
              </a:ext>
            </a:extLst>
          </p:cNvPr>
          <p:cNvSpPr txBox="1"/>
          <p:nvPr/>
        </p:nvSpPr>
        <p:spPr>
          <a:xfrm>
            <a:off x="7536467" y="2944077"/>
            <a:ext cx="4448910" cy="1446550"/>
          </a:xfrm>
          <a:prstGeom prst="rect">
            <a:avLst/>
          </a:prstGeom>
          <a:noFill/>
        </p:spPr>
        <p:txBody>
          <a:bodyPr wrap="none" rtlCol="0">
            <a:spAutoFit/>
          </a:bodyPr>
          <a:lstStyle/>
          <a:p>
            <a:r>
              <a:rPr lang="fr-FR" sz="8800" dirty="0">
                <a:solidFill>
                  <a:schemeClr val="accent5">
                    <a:lumMod val="75000"/>
                  </a:schemeClr>
                </a:solidFill>
              </a:rPr>
              <a:t>Couplage</a:t>
            </a:r>
          </a:p>
        </p:txBody>
      </p:sp>
      <p:sp>
        <p:nvSpPr>
          <p:cNvPr id="10" name="ZoneTexte 9">
            <a:extLst>
              <a:ext uri="{FF2B5EF4-FFF2-40B4-BE49-F238E27FC236}">
                <a16:creationId xmlns:a16="http://schemas.microsoft.com/office/drawing/2014/main" id="{A906E67D-3EA6-4BEC-AB26-4E1193E24659}"/>
              </a:ext>
            </a:extLst>
          </p:cNvPr>
          <p:cNvSpPr txBox="1"/>
          <p:nvPr/>
        </p:nvSpPr>
        <p:spPr>
          <a:xfrm>
            <a:off x="80607" y="2944077"/>
            <a:ext cx="5105437" cy="1446550"/>
          </a:xfrm>
          <a:prstGeom prst="rect">
            <a:avLst/>
          </a:prstGeom>
          <a:noFill/>
        </p:spPr>
        <p:txBody>
          <a:bodyPr wrap="none" rtlCol="0">
            <a:spAutoFit/>
          </a:bodyPr>
          <a:lstStyle/>
          <a:p>
            <a:r>
              <a:rPr lang="fr-FR" sz="8800" dirty="0">
                <a:solidFill>
                  <a:srgbClr val="00B050"/>
                </a:solidFill>
              </a:rPr>
              <a:t>Cohérence</a:t>
            </a:r>
            <a:endParaRPr lang="fr-FR" sz="6000" dirty="0">
              <a:solidFill>
                <a:srgbClr val="00B050"/>
              </a:solidFill>
            </a:endParaRPr>
          </a:p>
        </p:txBody>
      </p:sp>
    </p:spTree>
    <p:extLst>
      <p:ext uri="{BB962C8B-B14F-4D97-AF65-F5344CB8AC3E}">
        <p14:creationId xmlns:p14="http://schemas.microsoft.com/office/powerpoint/2010/main" val="6458855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D1765F-D137-48CF-824E-4F8FC846EA22}"/>
              </a:ext>
            </a:extLst>
          </p:cNvPr>
          <p:cNvSpPr>
            <a:spLocks noGrp="1"/>
          </p:cNvSpPr>
          <p:nvPr>
            <p:ph type="title"/>
          </p:nvPr>
        </p:nvSpPr>
        <p:spPr/>
        <p:txBody>
          <a:bodyPr/>
          <a:lstStyle/>
          <a:p>
            <a:r>
              <a:rPr lang="fr-FR" dirty="0"/>
              <a:t>Programmation Impérative</a:t>
            </a:r>
          </a:p>
        </p:txBody>
      </p:sp>
      <p:sp>
        <p:nvSpPr>
          <p:cNvPr id="3" name="Espace réservé du contenu 2">
            <a:extLst>
              <a:ext uri="{FF2B5EF4-FFF2-40B4-BE49-F238E27FC236}">
                <a16:creationId xmlns:a16="http://schemas.microsoft.com/office/drawing/2014/main" id="{8AB23C52-E535-4D7F-8AF6-3EE77185AE8E}"/>
              </a:ext>
            </a:extLst>
          </p:cNvPr>
          <p:cNvSpPr>
            <a:spLocks noGrp="1"/>
          </p:cNvSpPr>
          <p:nvPr>
            <p:ph idx="1"/>
          </p:nvPr>
        </p:nvSpPr>
        <p:spPr>
          <a:xfrm>
            <a:off x="838200" y="1825625"/>
            <a:ext cx="10515600" cy="4351338"/>
          </a:xfrm>
        </p:spPr>
        <p:txBody>
          <a:bodyPr/>
          <a:lstStyle/>
          <a:p>
            <a:r>
              <a:rPr lang="fr-FR" dirty="0"/>
              <a:t>En </a:t>
            </a:r>
            <a:r>
              <a:rPr lang="fr-FR" dirty="0">
                <a:hlinkClick r:id="rId2" tooltip="Informatique"/>
              </a:rPr>
              <a:t>informatique</a:t>
            </a:r>
            <a:r>
              <a:rPr lang="fr-FR" dirty="0"/>
              <a:t>, la </a:t>
            </a:r>
            <a:r>
              <a:rPr lang="fr-FR" b="1" dirty="0"/>
              <a:t>programmation impérative</a:t>
            </a:r>
            <a:r>
              <a:rPr lang="fr-FR" dirty="0"/>
              <a:t> est un </a:t>
            </a:r>
            <a:r>
              <a:rPr lang="fr-FR" dirty="0">
                <a:hlinkClick r:id="rId3" tooltip="Paradigme (programmation)"/>
              </a:rPr>
              <a:t>paradigme de programmation</a:t>
            </a:r>
            <a:r>
              <a:rPr lang="fr-FR" dirty="0"/>
              <a:t> qui décrit les opérations en séquences d'instructions exécutées par l'ordinateur pour modifier l'état du programme. Ce type de programmation est le plus répandu parmi l'ensemble des </a:t>
            </a:r>
            <a:r>
              <a:rPr lang="fr-FR" dirty="0">
                <a:hlinkClick r:id="rId4" tooltip="Langages de programmation"/>
              </a:rPr>
              <a:t>langages de programmation</a:t>
            </a:r>
            <a:r>
              <a:rPr lang="fr-FR" dirty="0"/>
              <a:t> existants, et se différencie de la </a:t>
            </a:r>
            <a:r>
              <a:rPr lang="fr-FR" dirty="0">
                <a:hlinkClick r:id="rId5" tooltip="Programmation déclarative"/>
              </a:rPr>
              <a:t>programmation déclarative</a:t>
            </a:r>
            <a:r>
              <a:rPr lang="fr-FR" dirty="0"/>
              <a:t>(dont la </a:t>
            </a:r>
            <a:r>
              <a:rPr lang="fr-FR" dirty="0">
                <a:hlinkClick r:id="rId6" tooltip="Programmation logique"/>
              </a:rPr>
              <a:t>programmation logique</a:t>
            </a:r>
            <a:r>
              <a:rPr lang="fr-FR" dirty="0"/>
              <a:t> ou encore la </a:t>
            </a:r>
            <a:r>
              <a:rPr lang="fr-FR" dirty="0">
                <a:hlinkClick r:id="rId7" tooltip="Programmation fonctionnelle"/>
              </a:rPr>
              <a:t>programmation fonctionnelle</a:t>
            </a:r>
            <a:r>
              <a:rPr lang="fr-FR" dirty="0"/>
              <a:t> sont des sous-ensembles).</a:t>
            </a:r>
          </a:p>
          <a:p>
            <a:endParaRPr lang="fr-FR" dirty="0"/>
          </a:p>
          <a:p>
            <a:r>
              <a:rPr lang="fr-FR" dirty="0">
                <a:hlinkClick r:id="rId8"/>
              </a:rPr>
              <a:t>https://fr.wikipedia.org/wiki/Programmation_imp%C3%A9rative#Perl,_Tcl,_Python,_PHP,_Java,_JavaScript</a:t>
            </a:r>
            <a:endParaRPr lang="fr-FR" dirty="0"/>
          </a:p>
          <a:p>
            <a:endParaRPr lang="fr-FR" dirty="0"/>
          </a:p>
        </p:txBody>
      </p:sp>
      <p:sp>
        <p:nvSpPr>
          <p:cNvPr id="4" name="Espace réservé du numéro de diapositive 3">
            <a:extLst>
              <a:ext uri="{FF2B5EF4-FFF2-40B4-BE49-F238E27FC236}">
                <a16:creationId xmlns:a16="http://schemas.microsoft.com/office/drawing/2014/main" id="{ACAA691E-CF3E-436F-BF93-2FAB84289BAF}"/>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99</a:t>
            </a:fld>
            <a:endParaRPr lang="fr-FR"/>
          </a:p>
        </p:txBody>
      </p:sp>
    </p:spTree>
    <p:extLst>
      <p:ext uri="{BB962C8B-B14F-4D97-AF65-F5344CB8AC3E}">
        <p14:creationId xmlns:p14="http://schemas.microsoft.com/office/powerpoint/2010/main" val="25188069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2062</Words>
  <Application>Microsoft Office PowerPoint</Application>
  <PresentationFormat>Grand écran</PresentationFormat>
  <Paragraphs>723</Paragraphs>
  <Slides>123</Slides>
  <Notes>30</Notes>
  <HiddenSlides>5</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123</vt:i4>
      </vt:variant>
    </vt:vector>
  </HeadingPairs>
  <TitlesOfParts>
    <vt:vector size="131" baseType="lpstr">
      <vt:lpstr>Angsana New</vt:lpstr>
      <vt:lpstr>Arial</vt:lpstr>
      <vt:lpstr>Calibri</vt:lpstr>
      <vt:lpstr>Calibri Light</vt:lpstr>
      <vt:lpstr>Cambria Math</vt:lpstr>
      <vt:lpstr>Menlo</vt:lpstr>
      <vt:lpstr>Wingdings</vt:lpstr>
      <vt:lpstr>Thème Office</vt:lpstr>
      <vt:lpstr>Devenez un 10X développeur ! (ou pas)  Développer une vision fractale</vt:lpstr>
      <vt:lpstr>Introduction</vt:lpstr>
      <vt:lpstr>Sommaire</vt:lpstr>
      <vt:lpstr>Sommaire</vt:lpstr>
      <vt:lpstr>Sommaire</vt:lpstr>
      <vt:lpstr>Sommaire</vt:lpstr>
      <vt:lpstr>Sommaire</vt:lpstr>
      <vt:lpstr>Qu’est-ce qu’un objet fractal ?</vt:lpstr>
      <vt:lpstr>Présentation PowerPoint</vt:lpstr>
      <vt:lpstr>Présentation PowerPoint</vt:lpstr>
      <vt:lpstr>Présentation PowerPoint</vt:lpstr>
      <vt:lpstr>Présentation PowerPoint</vt:lpstr>
      <vt:lpstr>Exemple d’un objet mathématique</vt:lpstr>
      <vt:lpstr>Courbe de Von Koch</vt:lpstr>
      <vt:lpstr>Flocon de Von Koch</vt:lpstr>
      <vt:lpstr>Présentation PowerPoint</vt:lpstr>
      <vt:lpstr>Dimension Fractale</vt:lpstr>
      <vt:lpstr>Présentation PowerPoint</vt:lpstr>
      <vt:lpstr>Présentation PowerPoint</vt:lpstr>
      <vt:lpstr>Présentation PowerPoint</vt:lpstr>
      <vt:lpstr>Présentation PowerPoint</vt:lpstr>
      <vt:lpstr>Quelques fractals</vt:lpstr>
      <vt:lpstr>Chou romanesco</vt:lpstr>
      <vt:lpstr>Mandelbrot</vt:lpstr>
      <vt:lpstr>Triangle de Sierpiński</vt:lpstr>
      <vt:lpstr>Tapis de Sierpiński</vt:lpstr>
      <vt:lpstr>L'inflorescence</vt:lpstr>
      <vt:lpstr>Les nervures des feuilles</vt:lpstr>
      <vt:lpstr>La feuille de fougère</vt:lpstr>
      <vt:lpstr>Poumons</vt:lpstr>
      <vt:lpstr>Les Ammonites</vt:lpstr>
      <vt:lpstr>Présentation PowerPoint</vt:lpstr>
      <vt:lpstr>Cerveau</vt:lpstr>
      <vt:lpstr>Quelles corrélations entre les Fractals et l’informatique pouvons-nous faire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Notions que l’on retrouve à tous les niveaux</vt:lpstr>
      <vt:lpstr>Notions que l’on retrouve à tous les niveaux</vt:lpstr>
      <vt:lpstr>Notions que l’on retrouve à tous les niveaux</vt:lpstr>
      <vt:lpstr>Présentation PowerPoint</vt:lpstr>
      <vt:lpstr>Présentation PowerPoint</vt:lpstr>
      <vt:lpstr>Présentation PowerPoint</vt:lpstr>
      <vt:lpstr>Présentation PowerPoint</vt:lpstr>
      <vt:lpstr>Pattern factory</vt:lpstr>
      <vt:lpstr>Pattern factory</vt:lpstr>
      <vt:lpstr>Photo usines vu du dessus</vt:lpstr>
      <vt:lpstr>Architecture physique micro-services</vt:lpstr>
      <vt:lpstr>Architecture logiciel monolithe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Quelles sont les échelles d’observation d’un projet informatique ?</vt:lpstr>
      <vt:lpstr>Echelles d’observation d’un projet</vt:lpstr>
      <vt:lpstr>A chaque niveau quelles sont les similarités et qu’est ce qui est vraiment important ?</vt:lpstr>
      <vt:lpstr> </vt:lpstr>
      <vt:lpstr>Choisissez les priorités</vt:lpstr>
      <vt:lpstr>Choisissez les priorités</vt:lpstr>
      <vt:lpstr>Choisissez les priorités</vt:lpstr>
      <vt:lpstr>Choisissez les priorités</vt:lpstr>
      <vt:lpstr>Choisissez les priorités</vt:lpstr>
      <vt:lpstr>Choisissez les priorités</vt:lpstr>
      <vt:lpstr>Choisissez les priorités</vt:lpstr>
      <vt:lpstr>Mode d’emploi</vt:lpstr>
      <vt:lpstr>Tout faire pour accélérer les itérations</vt:lpstr>
      <vt:lpstr>Présentation PowerPoint</vt:lpstr>
      <vt:lpstr>Présentation PowerPoint</vt:lpstr>
      <vt:lpstr>Présentation PowerPoint</vt:lpstr>
      <vt:lpstr>Présentation PowerPoint</vt:lpstr>
      <vt:lpstr>Code</vt:lpstr>
      <vt:lpstr>Conclusion</vt:lpstr>
      <vt:lpstr>Merci </vt:lpstr>
      <vt:lpstr>Monolithe</vt:lpstr>
      <vt:lpstr>L’apprentissage</vt:lpstr>
      <vt:lpstr>Plus de temps d’itération</vt:lpstr>
      <vt:lpstr>Plus de temps d’itération</vt:lpstr>
      <vt:lpstr>Modéliser vos API en domaines fonctionnels</vt:lpstr>
      <vt:lpstr>Modéliser vos API en domaines fonctionnels</vt:lpstr>
      <vt:lpstr>Présentation PowerPoint</vt:lpstr>
      <vt:lpstr>Présentation PowerPoint</vt:lpstr>
      <vt:lpstr>Modéliser vos API en domaines fonctionnels</vt:lpstr>
      <vt:lpstr>Modéliser vos API en domaines fonctionnels</vt:lpstr>
      <vt:lpstr>Modéliser vos API en domaines fonctionnels</vt:lpstr>
      <vt:lpstr>Modéliser vos API en domaines fonctionnels</vt:lpstr>
      <vt:lpstr>Présentation PowerPoint</vt:lpstr>
      <vt:lpstr>Présentation PowerPoint</vt:lpstr>
      <vt:lpstr>Modéliser vos API en domaines fonctionnels</vt:lpstr>
      <vt:lpstr>Modéliser vos API en domaines fonctionnels</vt:lpstr>
      <vt:lpstr>Equipe</vt:lpstr>
      <vt:lpstr>Deux notions que l’on retrouve à tous les niveaux</vt:lpstr>
      <vt:lpstr>Programmation Impérative</vt:lpstr>
      <vt:lpstr>Programmation Impérative</vt:lpstr>
      <vt:lpstr>Programmation Procédurale</vt:lpstr>
      <vt:lpstr>Programmation Procédurale</vt:lpstr>
      <vt:lpstr>Programmation Orientée Objet (POO)</vt:lpstr>
      <vt:lpstr>Programmation Orientée Objet (POO)</vt:lpstr>
      <vt:lpstr>Programmation Déclarative</vt:lpstr>
      <vt:lpstr>Programmation Déclarative =&gt; Fonctionnelle</vt:lpstr>
      <vt:lpstr>Programmation Impérative / Objet / Fonctionnelle</vt:lpstr>
      <vt:lpstr>Le code et les fractales</vt:lpstr>
      <vt:lpstr>Présentation PowerPoint</vt:lpstr>
      <vt:lpstr>Découpages en librairies</vt:lpstr>
      <vt:lpstr>Organisation des répertoires/fichiers</vt:lpstr>
      <vt:lpstr>Présentation PowerPoint</vt:lpstr>
      <vt:lpstr>Démo « Code »</vt:lpstr>
      <vt:lpstr>Présentation PowerPoint</vt:lpstr>
      <vt:lpstr>Présentation PowerPoint</vt:lpstr>
      <vt:lpstr>Présentation PowerPoint</vt:lpstr>
      <vt:lpstr>Présentation PowerPoint</vt:lpstr>
      <vt:lpstr>Présentation PowerPoint</vt:lpstr>
      <vt:lpstr>4 Constats</vt:lpstr>
      <vt:lpstr>Il faut tout refaire</vt:lpstr>
      <vt:lpstr>Constats =&gt; plein de méthodes</vt:lpstr>
      <vt:lpstr>Constat =&gt; Aucun mode d’emploi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Devenez un 10X développeur ! (ou pas)  Développer une vision fractale</dc:title>
  <dc:creator>CHERVET Guillaume</dc:creator>
  <cp:lastModifiedBy>Guillaume CHERVET</cp:lastModifiedBy>
  <cp:revision>67</cp:revision>
  <dcterms:created xsi:type="dcterms:W3CDTF">2020-02-03T16:28:38Z</dcterms:created>
  <dcterms:modified xsi:type="dcterms:W3CDTF">2020-02-06T10:36:57Z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bfbbd0f-0666-461a-9212-afe773a25324_Enabled">
    <vt:lpwstr>True</vt:lpwstr>
  </property>
  <property fmtid="{D5CDD505-2E9C-101B-9397-08002B2CF9AE}" pid="3" name="MSIP_Label_bbfbbd0f-0666-461a-9212-afe773a25324_SiteId">
    <vt:lpwstr>396b38cc-aa65-492b-bb0e-3d94ed25a97b</vt:lpwstr>
  </property>
  <property fmtid="{D5CDD505-2E9C-101B-9397-08002B2CF9AE}" pid="4" name="MSIP_Label_bbfbbd0f-0666-461a-9212-afe773a25324_Owner">
    <vt:lpwstr>guillaume.chervet@axa.fr</vt:lpwstr>
  </property>
  <property fmtid="{D5CDD505-2E9C-101B-9397-08002B2CF9AE}" pid="5" name="MSIP_Label_bbfbbd0f-0666-461a-9212-afe773a25324_SetDate">
    <vt:lpwstr>2020-02-03T16:42:16.9669662Z</vt:lpwstr>
  </property>
  <property fmtid="{D5CDD505-2E9C-101B-9397-08002B2CF9AE}" pid="6" name="MSIP_Label_bbfbbd0f-0666-461a-9212-afe773a25324_Name">
    <vt:lpwstr>AXA FR Confidential</vt:lpwstr>
  </property>
  <property fmtid="{D5CDD505-2E9C-101B-9397-08002B2CF9AE}" pid="7" name="MSIP_Label_bbfbbd0f-0666-461a-9212-afe773a25324_Application">
    <vt:lpwstr>Microsoft Azure Information Protection</vt:lpwstr>
  </property>
  <property fmtid="{D5CDD505-2E9C-101B-9397-08002B2CF9AE}" pid="8" name="MSIP_Label_bbfbbd0f-0666-461a-9212-afe773a25324_ActionId">
    <vt:lpwstr>0e710084-b105-4047-927c-aa8bb056e09b</vt:lpwstr>
  </property>
  <property fmtid="{D5CDD505-2E9C-101B-9397-08002B2CF9AE}" pid="9" name="MSIP_Label_bbfbbd0f-0666-461a-9212-afe773a25324_Extended_MSFT_Method">
    <vt:lpwstr>Automatic</vt:lpwstr>
  </property>
  <property fmtid="{D5CDD505-2E9C-101B-9397-08002B2CF9AE}" pid="10" name="Sensitivity">
    <vt:lpwstr>AXA FR Confidential</vt:lpwstr>
  </property>
</Properties>
</file>